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theme/themeOverride11.xml" ContentType="application/vnd.openxmlformats-officedocument.themeOverride+xml"/>
  <Override PartName="/ppt/notesSlides/notesSlide9.xml" ContentType="application/vnd.openxmlformats-officedocument.presentationml.notesSlide+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notesSlides/notesSlide13.xml" ContentType="application/vnd.openxmlformats-officedocument.presentationml.notesSlide+xml"/>
  <Override PartName="/ppt/theme/themeOverride16.xml" ContentType="application/vnd.openxmlformats-officedocument.themeOverride+xml"/>
  <Override PartName="/ppt/notesSlides/notesSlide14.xml" ContentType="application/vnd.openxmlformats-officedocument.presentationml.notesSlide+xml"/>
  <Override PartName="/ppt/theme/themeOverride17.xml" ContentType="application/vnd.openxmlformats-officedocument.themeOverride+xml"/>
  <Override PartName="/ppt/notesSlides/notesSlide15.xml" ContentType="application/vnd.openxmlformats-officedocument.presentationml.notesSlide+xml"/>
  <Override PartName="/ppt/theme/themeOverride18.xml" ContentType="application/vnd.openxmlformats-officedocument.themeOverride+xml"/>
  <Override PartName="/ppt/notesSlides/notesSlide16.xml" ContentType="application/vnd.openxmlformats-officedocument.presentationml.notesSlide+xml"/>
  <Override PartName="/ppt/theme/themeOverride19.xml" ContentType="application/vnd.openxmlformats-officedocument.themeOverride+xml"/>
  <Override PartName="/ppt/notesSlides/notesSlide17.xml" ContentType="application/vnd.openxmlformats-officedocument.presentationml.notesSlide+xml"/>
  <Override PartName="/ppt/theme/themeOverride20.xml" ContentType="application/vnd.openxmlformats-officedocument.themeOverride+xml"/>
  <Override PartName="/ppt/notesSlides/notesSlide18.xml" ContentType="application/vnd.openxmlformats-officedocument.presentationml.notesSlide+xml"/>
  <Override PartName="/ppt/theme/themeOverride21.xml" ContentType="application/vnd.openxmlformats-officedocument.themeOverride+xml"/>
  <Override PartName="/ppt/notesSlides/notesSlide19.xml" ContentType="application/vnd.openxmlformats-officedocument.presentationml.notesSlide+xml"/>
  <Override PartName="/ppt/theme/themeOverride22.xml" ContentType="application/vnd.openxmlformats-officedocument.themeOverride+xml"/>
  <Override PartName="/ppt/notesSlides/notesSlide20.xml" ContentType="application/vnd.openxmlformats-officedocument.presentationml.notesSlide+xml"/>
  <Override PartName="/ppt/theme/themeOverride23.xml" ContentType="application/vnd.openxmlformats-officedocument.themeOverride+xml"/>
  <Override PartName="/ppt/notesSlides/notesSlide21.xml" ContentType="application/vnd.openxmlformats-officedocument.presentationml.notesSlide+xml"/>
  <Override PartName="/ppt/theme/themeOverride24.xml" ContentType="application/vnd.openxmlformats-officedocument.themeOverr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8" r:id="rId5"/>
    <p:sldId id="281" r:id="rId6"/>
    <p:sldId id="351" r:id="rId7"/>
    <p:sldId id="352" r:id="rId8"/>
    <p:sldId id="353" r:id="rId9"/>
    <p:sldId id="371" r:id="rId10"/>
    <p:sldId id="354" r:id="rId11"/>
    <p:sldId id="355" r:id="rId12"/>
    <p:sldId id="356" r:id="rId13"/>
    <p:sldId id="357" r:id="rId14"/>
    <p:sldId id="358" r:id="rId15"/>
    <p:sldId id="359" r:id="rId16"/>
    <p:sldId id="363" r:id="rId17"/>
    <p:sldId id="360" r:id="rId18"/>
    <p:sldId id="361" r:id="rId19"/>
    <p:sldId id="362" r:id="rId20"/>
    <p:sldId id="370" r:id="rId21"/>
    <p:sldId id="364" r:id="rId22"/>
    <p:sldId id="366" r:id="rId23"/>
    <p:sldId id="367" r:id="rId24"/>
    <p:sldId id="368" r:id="rId25"/>
    <p:sldId id="369" r:id="rId26"/>
    <p:sldId id="365" r:id="rId27"/>
    <p:sldId id="35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19" autoAdjust="0"/>
  </p:normalViewPr>
  <p:slideViewPr>
    <p:cSldViewPr snapToGrid="0">
      <p:cViewPr varScale="1">
        <p:scale>
          <a:sx n="86" d="100"/>
          <a:sy n="86"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03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41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72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4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28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0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471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463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424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747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54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976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2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64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19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905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44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0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82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77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33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2.png"/><Relationship Id="rId5" Type="http://schemas.openxmlformats.org/officeDocument/2006/relationships/image" Target="../media/image7.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4.png"/><Relationship Id="rId5" Type="http://schemas.openxmlformats.org/officeDocument/2006/relationships/image" Target="../media/image7.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0.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16.png"/><Relationship Id="rId5" Type="http://schemas.openxmlformats.org/officeDocument/2006/relationships/image" Target="../media/image7.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7.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7.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7.jpe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7.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hemeOverride" Target="../theme/themeOverride17.xml"/><Relationship Id="rId6" Type="http://schemas.openxmlformats.org/officeDocument/2006/relationships/hyperlink" Target="https://www.educba.com/what-is-cryptography/" TargetMode="External"/><Relationship Id="rId5" Type="http://schemas.openxmlformats.org/officeDocument/2006/relationships/image" Target="../media/image7.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7.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7.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19.png"/><Relationship Id="rId5" Type="http://schemas.openxmlformats.org/officeDocument/2006/relationships/image" Target="../media/image7.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8.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22.png"/><Relationship Id="rId5" Type="http://schemas.openxmlformats.org/officeDocument/2006/relationships/image" Target="../media/image7.jpe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9.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25.png"/><Relationship Id="rId5" Type="http://schemas.openxmlformats.org/officeDocument/2006/relationships/image" Target="../media/image7.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0.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28.png"/><Relationship Id="rId5"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7.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7.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6.xml"/><Relationship Id="rId5" Type="http://schemas.openxmlformats.org/officeDocument/2006/relationships/image" Target="../media/image7.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7.xml"/><Relationship Id="rId5" Type="http://schemas.openxmlformats.org/officeDocument/2006/relationships/image" Target="../media/image7.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7.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719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740324"/>
            <a:ext cx="3485073" cy="2360593"/>
          </a:xfrm>
        </p:spPr>
        <p:txBody>
          <a:bodyPr>
            <a:normAutofit fontScale="90000"/>
          </a:bodyPr>
          <a:lstStyle/>
          <a:p>
            <a:r>
              <a:rPr lang="en-US" sz="4000" b="1" dirty="0">
                <a:solidFill>
                  <a:schemeClr val="tx2">
                    <a:lumMod val="75000"/>
                  </a:schemeClr>
                </a:solidFill>
              </a:rPr>
              <a:t>Delicate Information Exchange among representative and authority</a:t>
            </a:r>
            <a:br>
              <a:rPr lang="en-US" sz="4000" dirty="0"/>
            </a:br>
            <a:br>
              <a:rPr lang="en-US" sz="2000" dirty="0">
                <a:latin typeface="Broadway" panose="04040905080B02020502" pitchFamily="82" charset="0"/>
              </a:rPr>
            </a:br>
            <a:r>
              <a:rPr lang="en-US" sz="2000" dirty="0">
                <a:latin typeface="Broadway" panose="04040905080B02020502" pitchFamily="82" charset="0"/>
              </a:rPr>
              <a:t>(</a:t>
            </a:r>
            <a:r>
              <a:rPr lang="en-US" sz="2700" dirty="0">
                <a:latin typeface="Broadway" panose="04040905080B02020502" pitchFamily="82" charset="0"/>
              </a:rPr>
              <a:t>Network Security)</a:t>
            </a:r>
            <a:br>
              <a:rPr lang="en-US" sz="2700" dirty="0">
                <a:latin typeface="Broadway" panose="04040905080B02020502" pitchFamily="82" charset="0"/>
              </a:rPr>
            </a:br>
            <a:r>
              <a:rPr lang="en-US" sz="2700" dirty="0">
                <a:latin typeface="Broadway" panose="04040905080B02020502" pitchFamily="82" charset="0"/>
              </a:rPr>
              <a:t>Batch A23</a:t>
            </a:r>
          </a:p>
        </p:txBody>
      </p:sp>
      <p:sp>
        <p:nvSpPr>
          <p:cNvPr id="3" name="Rectangle 2">
            <a:extLst>
              <a:ext uri="{FF2B5EF4-FFF2-40B4-BE49-F238E27FC236}">
                <a16:creationId xmlns:a16="http://schemas.microsoft.com/office/drawing/2014/main" id="{D8E79CAB-857C-6EB1-7E3F-1F1122AE7518}"/>
              </a:ext>
            </a:extLst>
          </p:cNvPr>
          <p:cNvSpPr/>
          <p:nvPr/>
        </p:nvSpPr>
        <p:spPr>
          <a:xfrm>
            <a:off x="630314" y="3941684"/>
            <a:ext cx="3728621" cy="25489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b="1" dirty="0">
                <a:solidFill>
                  <a:schemeClr val="tx2">
                    <a:lumMod val="50000"/>
                  </a:schemeClr>
                </a:solidFill>
              </a:rPr>
              <a:t>Team Details </a:t>
            </a:r>
            <a:r>
              <a:rPr lang="en-US" b="1" dirty="0"/>
              <a:t>:</a:t>
            </a:r>
          </a:p>
          <a:p>
            <a:r>
              <a:rPr lang="en-US" b="1" dirty="0"/>
              <a:t> Gayathri S           – 211418104062</a:t>
            </a:r>
          </a:p>
          <a:p>
            <a:r>
              <a:rPr lang="en-US" b="1" dirty="0"/>
              <a:t> </a:t>
            </a:r>
            <a:r>
              <a:rPr lang="en-US" b="1" dirty="0" err="1"/>
              <a:t>Hyshwarrya</a:t>
            </a:r>
            <a:r>
              <a:rPr lang="en-US" b="1" dirty="0"/>
              <a:t> J D  – 211418104088</a:t>
            </a:r>
          </a:p>
          <a:p>
            <a:r>
              <a:rPr lang="en-US" b="1" dirty="0"/>
              <a:t> </a:t>
            </a:r>
            <a:r>
              <a:rPr lang="en-US" b="1" dirty="0" err="1"/>
              <a:t>Keerthana</a:t>
            </a:r>
            <a:r>
              <a:rPr lang="en-US" b="1" dirty="0"/>
              <a:t> P N   – 211418104117</a:t>
            </a:r>
          </a:p>
          <a:p>
            <a:pPr marL="36900" indent="0">
              <a:buNone/>
            </a:pPr>
            <a:endParaRPr lang="en-US" b="1" dirty="0"/>
          </a:p>
          <a:p>
            <a:pPr marL="36900" indent="0">
              <a:buNone/>
            </a:pPr>
            <a:r>
              <a:rPr lang="en-US" sz="2000" b="1" dirty="0">
                <a:solidFill>
                  <a:schemeClr val="tx2">
                    <a:lumMod val="50000"/>
                  </a:schemeClr>
                </a:solidFill>
              </a:rPr>
              <a:t>Project Guide :</a:t>
            </a:r>
          </a:p>
          <a:p>
            <a:pPr marL="36900" indent="0">
              <a:buNone/>
            </a:pPr>
            <a:r>
              <a:rPr lang="en-US" b="1" dirty="0"/>
              <a:t>     Mrs. D. Jenifer (Asst. prof)</a:t>
            </a:r>
          </a:p>
          <a:p>
            <a:pPr algn="ctr"/>
            <a:endParaRPr lang="en-IN" dirty="0">
              <a:solidFill>
                <a:schemeClr val="bg1">
                  <a:lumMod val="85000"/>
                  <a:lumOff val="15000"/>
                </a:schemeClr>
              </a:solidFill>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SYSTEM DESIGN</a:t>
            </a:r>
            <a:endParaRPr lang="en-IN" dirty="0">
              <a:solidFill>
                <a:schemeClr val="bg1"/>
              </a:solidFill>
            </a:endParaRPr>
          </a:p>
        </p:txBody>
      </p:sp>
      <p:pic>
        <p:nvPicPr>
          <p:cNvPr id="10" name="Picture 35">
            <a:extLst>
              <a:ext uri="{FF2B5EF4-FFF2-40B4-BE49-F238E27FC236}">
                <a16:creationId xmlns:a16="http://schemas.microsoft.com/office/drawing/2014/main" id="{12A7D447-15E5-1292-327B-58F579036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833" y="1902790"/>
            <a:ext cx="3465634" cy="4145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a:extLst>
              <a:ext uri="{FF2B5EF4-FFF2-40B4-BE49-F238E27FC236}">
                <a16:creationId xmlns:a16="http://schemas.microsoft.com/office/drawing/2014/main" id="{A5A019DE-E906-B425-D815-DFB04D9CC7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6424" y="2279322"/>
            <a:ext cx="5839331" cy="35747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8DAA5C1-72A5-A732-1F3C-9567CD91BB24}"/>
              </a:ext>
            </a:extLst>
          </p:cNvPr>
          <p:cNvSpPr txBox="1"/>
          <p:nvPr/>
        </p:nvSpPr>
        <p:spPr>
          <a:xfrm>
            <a:off x="1241571" y="6186207"/>
            <a:ext cx="3232773" cy="369332"/>
          </a:xfrm>
          <a:prstGeom prst="rect">
            <a:avLst/>
          </a:prstGeom>
          <a:noFill/>
        </p:spPr>
        <p:txBody>
          <a:bodyPr wrap="square" rtlCol="0">
            <a:spAutoFit/>
          </a:bodyPr>
          <a:lstStyle/>
          <a:p>
            <a:r>
              <a:rPr lang="en-US" dirty="0"/>
              <a:t>       Activity Diagram</a:t>
            </a:r>
            <a:endParaRPr lang="en-IN" dirty="0"/>
          </a:p>
        </p:txBody>
      </p:sp>
      <p:sp>
        <p:nvSpPr>
          <p:cNvPr id="13" name="TextBox 12">
            <a:extLst>
              <a:ext uri="{FF2B5EF4-FFF2-40B4-BE49-F238E27FC236}">
                <a16:creationId xmlns:a16="http://schemas.microsoft.com/office/drawing/2014/main" id="{D1D8A9FF-898D-679C-A036-6DF1E15CD771}"/>
              </a:ext>
            </a:extLst>
          </p:cNvPr>
          <p:cNvSpPr txBox="1"/>
          <p:nvPr/>
        </p:nvSpPr>
        <p:spPr>
          <a:xfrm>
            <a:off x="7472474" y="6060142"/>
            <a:ext cx="3101788" cy="369332"/>
          </a:xfrm>
          <a:prstGeom prst="rect">
            <a:avLst/>
          </a:prstGeom>
          <a:noFill/>
        </p:spPr>
        <p:txBody>
          <a:bodyPr wrap="square" rtlCol="0">
            <a:spAutoFit/>
          </a:bodyPr>
          <a:lstStyle/>
          <a:p>
            <a:r>
              <a:rPr lang="en-US" dirty="0"/>
              <a:t>Class Diagram</a:t>
            </a:r>
            <a:endParaRPr lang="en-IN" dirty="0"/>
          </a:p>
        </p:txBody>
      </p:sp>
    </p:spTree>
    <p:extLst>
      <p:ext uri="{BB962C8B-B14F-4D97-AF65-F5344CB8AC3E}">
        <p14:creationId xmlns:p14="http://schemas.microsoft.com/office/powerpoint/2010/main" val="384630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SYSTEM DESIGN</a:t>
            </a:r>
            <a:endParaRPr lang="en-IN" dirty="0">
              <a:solidFill>
                <a:schemeClr val="bg1"/>
              </a:solidFill>
            </a:endParaRPr>
          </a:p>
        </p:txBody>
      </p:sp>
      <p:pic>
        <p:nvPicPr>
          <p:cNvPr id="6" name="Picture 37">
            <a:extLst>
              <a:ext uri="{FF2B5EF4-FFF2-40B4-BE49-F238E27FC236}">
                <a16:creationId xmlns:a16="http://schemas.microsoft.com/office/drawing/2014/main" id="{57B4807A-92E9-482F-5019-F25A81D8B3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61" y="2330824"/>
            <a:ext cx="5244659" cy="3563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8">
            <a:extLst>
              <a:ext uri="{FF2B5EF4-FFF2-40B4-BE49-F238E27FC236}">
                <a16:creationId xmlns:a16="http://schemas.microsoft.com/office/drawing/2014/main" id="{9A8D8421-AEA5-F006-991F-0FF4C2791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1689" y="2330824"/>
            <a:ext cx="5967650" cy="35632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1001C3-C68F-ADFB-0DC9-36629EB90EBD}"/>
              </a:ext>
            </a:extLst>
          </p:cNvPr>
          <p:cNvSpPr txBox="1"/>
          <p:nvPr/>
        </p:nvSpPr>
        <p:spPr>
          <a:xfrm>
            <a:off x="2096610" y="6014866"/>
            <a:ext cx="3101788" cy="369332"/>
          </a:xfrm>
          <a:prstGeom prst="rect">
            <a:avLst/>
          </a:prstGeom>
          <a:noFill/>
        </p:spPr>
        <p:txBody>
          <a:bodyPr wrap="square" rtlCol="0">
            <a:spAutoFit/>
          </a:bodyPr>
          <a:lstStyle/>
          <a:p>
            <a:r>
              <a:rPr lang="en-US" dirty="0"/>
              <a:t>Sequence Diagram</a:t>
            </a:r>
            <a:endParaRPr lang="en-IN" dirty="0"/>
          </a:p>
        </p:txBody>
      </p:sp>
      <p:sp>
        <p:nvSpPr>
          <p:cNvPr id="9" name="TextBox 8">
            <a:extLst>
              <a:ext uri="{FF2B5EF4-FFF2-40B4-BE49-F238E27FC236}">
                <a16:creationId xmlns:a16="http://schemas.microsoft.com/office/drawing/2014/main" id="{F5C09083-0A9C-3C24-0E42-6858C638DD5D}"/>
              </a:ext>
            </a:extLst>
          </p:cNvPr>
          <p:cNvSpPr txBox="1"/>
          <p:nvPr/>
        </p:nvSpPr>
        <p:spPr>
          <a:xfrm>
            <a:off x="7667346" y="6005262"/>
            <a:ext cx="3101788" cy="369332"/>
          </a:xfrm>
          <a:prstGeom prst="rect">
            <a:avLst/>
          </a:prstGeom>
          <a:noFill/>
        </p:spPr>
        <p:txBody>
          <a:bodyPr wrap="square" rtlCol="0">
            <a:spAutoFit/>
          </a:bodyPr>
          <a:lstStyle/>
          <a:p>
            <a:r>
              <a:rPr lang="en-US" dirty="0"/>
              <a:t>Collaboration Diagram</a:t>
            </a:r>
            <a:endParaRPr lang="en-IN" dirty="0"/>
          </a:p>
        </p:txBody>
      </p:sp>
    </p:spTree>
    <p:extLst>
      <p:ext uri="{BB962C8B-B14F-4D97-AF65-F5344CB8AC3E}">
        <p14:creationId xmlns:p14="http://schemas.microsoft.com/office/powerpoint/2010/main" val="1174711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SYSTEM DESIGN</a:t>
            </a:r>
            <a:endParaRPr lang="en-IN" dirty="0">
              <a:solidFill>
                <a:schemeClr val="bg1"/>
              </a:solidFill>
            </a:endParaRPr>
          </a:p>
        </p:txBody>
      </p:sp>
      <p:pic>
        <p:nvPicPr>
          <p:cNvPr id="8" name="Picture 39">
            <a:extLst>
              <a:ext uri="{FF2B5EF4-FFF2-40B4-BE49-F238E27FC236}">
                <a16:creationId xmlns:a16="http://schemas.microsoft.com/office/drawing/2014/main" id="{3457CA48-5FB8-0216-AE53-F0FEB15A6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987" y="1902790"/>
            <a:ext cx="5629275" cy="723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0">
            <a:extLst>
              <a:ext uri="{FF2B5EF4-FFF2-40B4-BE49-F238E27FC236}">
                <a16:creationId xmlns:a16="http://schemas.microsoft.com/office/drawing/2014/main" id="{153571AD-FB3B-C164-8547-8AD5A9C101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987" y="2773986"/>
            <a:ext cx="5629274"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1">
            <a:extLst>
              <a:ext uri="{FF2B5EF4-FFF2-40B4-BE49-F238E27FC236}">
                <a16:creationId xmlns:a16="http://schemas.microsoft.com/office/drawing/2014/main" id="{CAE8DDDC-CE6A-A803-8C20-1168801BBD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8958" y="1872630"/>
            <a:ext cx="6086010" cy="38160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2B0BA01-0D49-D326-F520-0685D7FC381C}"/>
              </a:ext>
            </a:extLst>
          </p:cNvPr>
          <p:cNvSpPr txBox="1"/>
          <p:nvPr/>
        </p:nvSpPr>
        <p:spPr>
          <a:xfrm>
            <a:off x="5271247" y="5981216"/>
            <a:ext cx="3101788" cy="369332"/>
          </a:xfrm>
          <a:prstGeom prst="rect">
            <a:avLst/>
          </a:prstGeom>
          <a:noFill/>
        </p:spPr>
        <p:txBody>
          <a:bodyPr wrap="square" rtlCol="0">
            <a:spAutoFit/>
          </a:bodyPr>
          <a:lstStyle/>
          <a:p>
            <a:r>
              <a:rPr lang="en-US" dirty="0"/>
              <a:t>DFD Diagram</a:t>
            </a:r>
            <a:endParaRPr lang="en-IN" dirty="0"/>
          </a:p>
        </p:txBody>
      </p:sp>
    </p:spTree>
    <p:extLst>
      <p:ext uri="{BB962C8B-B14F-4D97-AF65-F5344CB8AC3E}">
        <p14:creationId xmlns:p14="http://schemas.microsoft.com/office/powerpoint/2010/main" val="273781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DESCRIPTION</a:t>
            </a:r>
            <a:endParaRPr lang="en-IN" dirty="0">
              <a:solidFill>
                <a:schemeClr val="bg1"/>
              </a:solidFill>
            </a:endParaRPr>
          </a:p>
        </p:txBody>
      </p:sp>
      <p:sp>
        <p:nvSpPr>
          <p:cNvPr id="8" name="TextBox 7">
            <a:extLst>
              <a:ext uri="{FF2B5EF4-FFF2-40B4-BE49-F238E27FC236}">
                <a16:creationId xmlns:a16="http://schemas.microsoft.com/office/drawing/2014/main" id="{59D9ABA9-6976-12F0-EF14-81B5823EF420}"/>
              </a:ext>
            </a:extLst>
          </p:cNvPr>
          <p:cNvSpPr txBox="1"/>
          <p:nvPr/>
        </p:nvSpPr>
        <p:spPr>
          <a:xfrm>
            <a:off x="0" y="1597979"/>
            <a:ext cx="11957234" cy="6583790"/>
          </a:xfrm>
          <a:prstGeom prst="rect">
            <a:avLst/>
          </a:prstGeom>
          <a:noFill/>
        </p:spPr>
        <p:txBody>
          <a:bodyPr wrap="square">
            <a:spAutoFit/>
          </a:bodyPr>
          <a:lstStyle/>
          <a:p>
            <a:pPr marR="0" lvl="0">
              <a:lnSpc>
                <a:spcPct val="107000"/>
              </a:lnSpc>
              <a:spcBef>
                <a:spcPts val="0"/>
              </a:spcBef>
              <a:spcAft>
                <a:spcPts val="0"/>
              </a:spcAft>
            </a:pPr>
            <a:r>
              <a:rPr lang="en-US" sz="1600" b="1" u="sng" dirty="0">
                <a:solidFill>
                  <a:schemeClr val="tx2">
                    <a:lumMod val="50000"/>
                  </a:schemeClr>
                </a:solidFill>
                <a:latin typeface="Times New Roman" panose="02020603050405020304" pitchFamily="18" charset="0"/>
                <a:ea typeface="TimesNewRoman"/>
                <a:cs typeface="Times New Roman" panose="02020603050405020304" pitchFamily="18" charset="0"/>
              </a:rPr>
              <a:t>MODULES: </a:t>
            </a:r>
          </a:p>
          <a:p>
            <a:pPr marR="0" lvl="0">
              <a:lnSpc>
                <a:spcPct val="107000"/>
              </a:lnSpc>
              <a:spcBef>
                <a:spcPts val="0"/>
              </a:spcBef>
              <a:spcAft>
                <a:spcPts val="0"/>
              </a:spcAft>
            </a:pPr>
            <a:endParaRPr lang="en-US" sz="1600" dirty="0">
              <a:latin typeface="Times New Roman" panose="02020603050405020304" pitchFamily="18" charset="0"/>
              <a:ea typeface="TimesNewRoman"/>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NewRoman"/>
                <a:cs typeface="Times New Roman" panose="02020603050405020304" pitchFamily="18" charset="0"/>
              </a:rPr>
              <a:t>STAFF </a:t>
            </a:r>
          </a:p>
          <a:p>
            <a:pPr marL="342900" marR="0" lvl="0" indent="-342900">
              <a:lnSpc>
                <a:spcPct val="107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NewRoman"/>
                <a:cs typeface="Times New Roman" panose="02020603050405020304" pitchFamily="18" charset="0"/>
              </a:rPr>
              <a:t>TEAM LEADER </a:t>
            </a:r>
          </a:p>
          <a:p>
            <a:pPr marL="342900" marR="0" lvl="0" indent="-342900">
              <a:lnSpc>
                <a:spcPct val="107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NewRoman"/>
                <a:cs typeface="Times New Roman" panose="02020603050405020304" pitchFamily="18" charset="0"/>
              </a:rPr>
              <a:t>FILE ENCRYTION</a:t>
            </a:r>
          </a:p>
          <a:p>
            <a:pPr marL="342900" marR="0" lvl="0" indent="-342900">
              <a:lnSpc>
                <a:spcPct val="107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NewRoman"/>
                <a:cs typeface="Times New Roman" panose="02020603050405020304" pitchFamily="18" charset="0"/>
              </a:rPr>
              <a:t>MANAGEMENT</a:t>
            </a:r>
          </a:p>
          <a:p>
            <a:pPr marL="342900" marR="0" lvl="0" indent="-342900">
              <a:lnSpc>
                <a:spcPct val="107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TimesNewRoman"/>
                <a:cs typeface="Times New Roman" panose="02020603050405020304" pitchFamily="18" charset="0"/>
              </a:rPr>
              <a:t>HASHING AND QR GENERATION </a:t>
            </a:r>
          </a:p>
          <a:p>
            <a:pPr>
              <a:buFont typeface="Wingdings" panose="05000000000000000000" pitchFamily="2" charset="2"/>
              <a:buChar char="Ø"/>
            </a:pPr>
            <a:r>
              <a:rPr lang="en-US" sz="1600" dirty="0">
                <a:latin typeface="Times New Roman" panose="02020603050405020304" pitchFamily="18" charset="0"/>
                <a:ea typeface="TimesNewRoman"/>
                <a:cs typeface="Times New Roman" panose="02020603050405020304" pitchFamily="18" charset="0"/>
              </a:rPr>
              <a:t>    PERMISSION GRANT &amp; APPROVAL </a:t>
            </a:r>
          </a:p>
          <a:p>
            <a:pPr marL="36900" indent="0">
              <a:lnSpc>
                <a:spcPct val="107000"/>
              </a:lnSpc>
              <a:spcAft>
                <a:spcPts val="800"/>
              </a:spcAft>
              <a:buNone/>
            </a:pPr>
            <a:endParaRPr lang="en-US" sz="14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PERMISSION GRANT AND APPROVAL MODULE</a:t>
            </a:r>
          </a:p>
          <a:p>
            <a:pPr marL="36900" indent="0" algn="just">
              <a:lnSpc>
                <a:spcPct val="107000"/>
              </a:lnSpc>
              <a:spcAft>
                <a:spcPts val="800"/>
              </a:spcAft>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MANAGEMENT GENERATE KEY: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In this module the management generate key for the staff request. Because the key for the security purpose. After get the key from management the staff will download the file with key.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 MANAGEMENT RESPONSE: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1200" b="1"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I</a:t>
            </a:r>
            <a:r>
              <a:rPr lang="en-US" sz="1200" dirty="0">
                <a:latin typeface="Times New Roman" panose="02020603050405020304" pitchFamily="18" charset="0"/>
                <a:ea typeface="Calibri" panose="020F0502020204030204" pitchFamily="34" charset="0"/>
                <a:cs typeface="Times New Roman" panose="02020603050405020304" pitchFamily="18" charset="0"/>
              </a:rPr>
              <a:t>n this module the bank will response the data file fully analyzed data in category wise view Bank will be responsible for your file stored in database.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07000"/>
              </a:lnSpc>
              <a:spcAft>
                <a:spcPts val="800"/>
              </a:spcAft>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15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78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DESCRIPTION</a:t>
            </a:r>
            <a:endParaRPr lang="en-IN" dirty="0">
              <a:solidFill>
                <a:schemeClr val="bg1"/>
              </a:solidFill>
            </a:endParaRPr>
          </a:p>
        </p:txBody>
      </p:sp>
      <p:sp>
        <p:nvSpPr>
          <p:cNvPr id="8" name="TextBox 7">
            <a:extLst>
              <a:ext uri="{FF2B5EF4-FFF2-40B4-BE49-F238E27FC236}">
                <a16:creationId xmlns:a16="http://schemas.microsoft.com/office/drawing/2014/main" id="{59D9ABA9-6976-12F0-EF14-81B5823EF420}"/>
              </a:ext>
            </a:extLst>
          </p:cNvPr>
          <p:cNvSpPr txBox="1"/>
          <p:nvPr/>
        </p:nvSpPr>
        <p:spPr>
          <a:xfrm>
            <a:off x="108010" y="1725061"/>
            <a:ext cx="11975977" cy="5531579"/>
          </a:xfrm>
          <a:prstGeom prst="rect">
            <a:avLst/>
          </a:prstGeom>
          <a:noFill/>
        </p:spPr>
        <p:txBody>
          <a:bodyPr wrap="square">
            <a:spAutoFit/>
          </a:bodyPr>
          <a:lstStyle/>
          <a:p>
            <a:pPr marL="0" indent="0">
              <a:lnSpc>
                <a:spcPct val="107000"/>
              </a:lnSpc>
              <a:spcBef>
                <a:spcPts val="0"/>
              </a:spcBef>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STAFF MODULE</a:t>
            </a:r>
            <a:endParaRPr lang="en-US" sz="24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indent="-342900">
              <a:lnSpc>
                <a:spcPct val="107000"/>
              </a:lnSpc>
              <a:spcBef>
                <a:spcPts val="0"/>
              </a:spcBef>
              <a:spcAft>
                <a:spcPts val="80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STAFF REGISTER: </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300" b="1"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a:latin typeface="Times New Roman" panose="02020603050405020304" pitchFamily="18" charset="0"/>
                <a:ea typeface="Calibri" panose="020F0502020204030204" pitchFamily="34" charset="0"/>
                <a:cs typeface="Times New Roman" panose="02020603050405020304" pitchFamily="18" charset="0"/>
              </a:rPr>
              <a:t>     The register module provides a conceptual framework for entering data on those staff in a way that: eases data entry &amp; accuracy by matching the staff entry to the data source (usually paper files created at point of care), ties easily back to individual staff records to connect registers to staff data, and collects data elements to enable better supervision of donation programs.</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indent="-342900" algn="just">
              <a:lnSpc>
                <a:spcPct val="107000"/>
              </a:lnSpc>
              <a:spcBef>
                <a:spcPts val="0"/>
              </a:spcBef>
              <a:spcAft>
                <a:spcPts val="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STAFF LOGIN:</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1300" dirty="0">
                <a:latin typeface="Times New Roman" panose="02020603050405020304" pitchFamily="18" charset="0"/>
                <a:ea typeface="Calibri" panose="020F0502020204030204" pitchFamily="34" charset="0"/>
                <a:cs typeface="Times New Roman" panose="02020603050405020304" pitchFamily="18" charset="0"/>
              </a:rPr>
              <a:t>	In this module in our project, here symbolizes a unit of work performed within a database management system (or similar system) against a database, and treated in a coherent and reliable way independent of other </a:t>
            </a:r>
            <a:r>
              <a:rPr lang="en-US" sz="1300" b="1" dirty="0">
                <a:solidFill>
                  <a:schemeClr val="tx1">
                    <a:lumMod val="85000"/>
                  </a:schemeClr>
                </a:solidFill>
                <a:latin typeface="Times New Roman" panose="02020603050405020304" pitchFamily="18" charset="0"/>
                <a:ea typeface="Calibri" panose="020F0502020204030204" pitchFamily="34" charset="0"/>
                <a:cs typeface="Times New Roman" panose="02020603050405020304" pitchFamily="18" charset="0"/>
              </a:rPr>
              <a:t>transactions.</a:t>
            </a:r>
            <a:r>
              <a:rPr lang="en-US" sz="1300" b="1"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1300" dirty="0">
                <a:latin typeface="Times New Roman" panose="02020603050405020304" pitchFamily="18" charset="0"/>
                <a:ea typeface="Calibri" panose="020F0502020204030204" pitchFamily="34" charset="0"/>
                <a:cs typeface="Times New Roman" panose="02020603050405020304" pitchFamily="18" charset="0"/>
              </a:rPr>
              <a:t>A transaction generally represents any change in database user will transfer the amount to provider.</a:t>
            </a:r>
          </a:p>
          <a:p>
            <a:pPr marL="36900" indent="0" algn="just">
              <a:lnSpc>
                <a:spcPct val="115000"/>
              </a:lnSpc>
              <a:buNone/>
            </a:pPr>
            <a:endParaRPr lang="en-US" sz="13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STAFF FILE VIEW:</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1300" dirty="0">
                <a:latin typeface="Times New Roman" panose="02020603050405020304" pitchFamily="18" charset="0"/>
                <a:ea typeface="Calibri" panose="020F0502020204030204" pitchFamily="34" charset="0"/>
                <a:cs typeface="Times New Roman" panose="02020603050405020304" pitchFamily="18" charset="0"/>
              </a:rPr>
              <a:t>In this module the staff will also view the team leader added file. And analysis the details will be responsible for your file stored in database.</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STAFF FILE REQUEST:</a:t>
            </a:r>
            <a:r>
              <a:rPr lang="en-US" sz="1300" dirty="0">
                <a:latin typeface="Times New Roman" panose="02020603050405020304" pitchFamily="18" charset="0"/>
                <a:ea typeface="Calibri" panose="020F0502020204030204" pitchFamily="34" charset="0"/>
                <a:cs typeface="Times New Roman" panose="02020603050405020304" pitchFamily="18" charset="0"/>
              </a:rPr>
              <a:t> </a:t>
            </a:r>
          </a:p>
          <a:p>
            <a:pPr marL="36900" indent="0" algn="just">
              <a:lnSpc>
                <a:spcPct val="115000"/>
              </a:lnSpc>
              <a:buNone/>
            </a:pPr>
            <a:r>
              <a:rPr lang="en-US" sz="1300" dirty="0">
                <a:latin typeface="Times New Roman" panose="02020603050405020304" pitchFamily="18" charset="0"/>
                <a:ea typeface="Calibri" panose="020F0502020204030204" pitchFamily="34" charset="0"/>
                <a:cs typeface="Times New Roman" panose="02020603050405020304" pitchFamily="18" charset="0"/>
              </a:rPr>
              <a:t>	  In this module is used to help to the staff to Request for download file with the land longitude and the user will update the report along with their opinion and the  will be stored the database.</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300" b="1" dirty="0">
                <a:latin typeface="Times New Roman" panose="02020603050405020304" pitchFamily="18" charset="0"/>
                <a:ea typeface="Calibri" panose="020F0502020204030204" pitchFamily="34" charset="0"/>
                <a:cs typeface="Times New Roman" panose="02020603050405020304" pitchFamily="18" charset="0"/>
              </a:rPr>
              <a:t> </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300" b="1" dirty="0">
                <a:latin typeface="Times New Roman" panose="02020603050405020304" pitchFamily="18" charset="0"/>
                <a:ea typeface="Calibri" panose="020F0502020204030204" pitchFamily="34" charset="0"/>
                <a:cs typeface="Times New Roman" panose="02020603050405020304" pitchFamily="18" charset="0"/>
              </a:rPr>
              <a:t>STAFF FILE DOWNLOAD:</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300" b="1" dirty="0">
                <a:latin typeface="Times New Roman" panose="02020603050405020304" pitchFamily="18" charset="0"/>
                <a:ea typeface="Calibri" panose="020F0502020204030204" pitchFamily="34" charset="0"/>
                <a:cs typeface="Times New Roman" panose="02020603050405020304" pitchFamily="18" charset="0"/>
              </a:rPr>
              <a:t>	</a:t>
            </a:r>
            <a:r>
              <a:rPr lang="en-US" sz="1300" dirty="0">
                <a:latin typeface="Times New Roman" panose="02020603050405020304" pitchFamily="18" charset="0"/>
                <a:ea typeface="Calibri" panose="020F0502020204030204" pitchFamily="34" charset="0"/>
                <a:cs typeface="Times New Roman" panose="02020603050405020304" pitchFamily="18" charset="0"/>
              </a:rPr>
              <a:t>In this module the staff download the file after management accept the request. It will be stored on local storage.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15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5569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DESCRIPTION</a:t>
            </a:r>
            <a:endParaRPr lang="en-IN" dirty="0">
              <a:solidFill>
                <a:schemeClr val="bg1"/>
              </a:solidFill>
            </a:endParaRPr>
          </a:p>
        </p:txBody>
      </p:sp>
      <p:sp>
        <p:nvSpPr>
          <p:cNvPr id="8" name="TextBox 7">
            <a:extLst>
              <a:ext uri="{FF2B5EF4-FFF2-40B4-BE49-F238E27FC236}">
                <a16:creationId xmlns:a16="http://schemas.microsoft.com/office/drawing/2014/main" id="{59D9ABA9-6976-12F0-EF14-81B5823EF420}"/>
              </a:ext>
            </a:extLst>
          </p:cNvPr>
          <p:cNvSpPr txBox="1"/>
          <p:nvPr/>
        </p:nvSpPr>
        <p:spPr>
          <a:xfrm>
            <a:off x="0" y="1597979"/>
            <a:ext cx="11957234" cy="5877571"/>
          </a:xfrm>
          <a:prstGeom prst="rect">
            <a:avLst/>
          </a:prstGeom>
          <a:noFill/>
        </p:spPr>
        <p:txBody>
          <a:bodyPr wrap="square">
            <a:spAutoFit/>
          </a:bodyPr>
          <a:lstStyle/>
          <a:p>
            <a:pPr marL="36900" indent="0">
              <a:lnSpc>
                <a:spcPct val="107000"/>
              </a:lnSpc>
              <a:spcBef>
                <a:spcPts val="0"/>
              </a:spcBef>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TEAM LEADER MODULE</a:t>
            </a:r>
            <a:endParaRPr lang="en-US" sz="12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TEAM LEADER LOGIN: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200" dirty="0">
                <a:latin typeface="Times New Roman" panose="02020603050405020304" pitchFamily="18" charset="0"/>
                <a:ea typeface="Calibri" panose="020F0502020204030204" pitchFamily="34" charset="0"/>
                <a:cs typeface="Times New Roman" panose="02020603050405020304" pitchFamily="18" charset="0"/>
              </a:rPr>
              <a:t>	In this module in our project, here symbolizes a unit of work performed within a database management system (or similar system) against a database, and treated in a coherent and reliable way independent of </a:t>
            </a:r>
            <a:r>
              <a:rPr lang="en-US" sz="1200" dirty="0">
                <a:solidFill>
                  <a:schemeClr val="tx1">
                    <a:lumMod val="85000"/>
                  </a:schemeClr>
                </a:solidFill>
                <a:latin typeface="Times New Roman" panose="02020603050405020304" pitchFamily="18" charset="0"/>
                <a:ea typeface="Calibri" panose="020F0502020204030204" pitchFamily="34" charset="0"/>
                <a:cs typeface="Times New Roman" panose="02020603050405020304" pitchFamily="18" charset="0"/>
              </a:rPr>
              <a:t>other transactions</a:t>
            </a:r>
            <a:r>
              <a:rPr lang="en-US" sz="1200" dirty="0">
                <a:latin typeface="Times New Roman" panose="02020603050405020304" pitchFamily="18" charset="0"/>
                <a:ea typeface="Calibri" panose="020F0502020204030204" pitchFamily="34" charset="0"/>
                <a:cs typeface="Times New Roman" panose="02020603050405020304" pitchFamily="18" charset="0"/>
              </a:rPr>
              <a:t>. A transaction generally represents any change in database user will transfer the amount to provider.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TEAM LEADER FILE UPLOAD: </a:t>
            </a:r>
          </a:p>
          <a:p>
            <a:pPr marR="0" lvl="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latin typeface="Times New Roman" panose="02020603050405020304" pitchFamily="18" charset="0"/>
                <a:ea typeface="Calibri" panose="020F0502020204030204" pitchFamily="34" charset="0"/>
                <a:cs typeface="Times New Roman" panose="02020603050405020304" pitchFamily="18" charset="0"/>
              </a:rPr>
              <a:t>The team leader can then select a file from their computer and click the </a:t>
            </a:r>
            <a:r>
              <a:rPr lang="en-US" sz="1200" b="1" dirty="0">
                <a:latin typeface="Times New Roman" panose="02020603050405020304" pitchFamily="18" charset="0"/>
                <a:ea typeface="Calibri" panose="020F0502020204030204" pitchFamily="34" charset="0"/>
                <a:cs typeface="Times New Roman" panose="02020603050405020304" pitchFamily="18" charset="0"/>
              </a:rPr>
              <a:t>Upload</a:t>
            </a:r>
            <a:r>
              <a:rPr lang="en-US" sz="1200" dirty="0">
                <a:latin typeface="Times New Roman" panose="02020603050405020304" pitchFamily="18" charset="0"/>
                <a:ea typeface="Calibri" panose="020F0502020204030204" pitchFamily="34" charset="0"/>
                <a:cs typeface="Times New Roman" panose="02020603050405020304" pitchFamily="18" charset="0"/>
              </a:rPr>
              <a:t> button to submit the file to the server. The Java file upload Servlet will then capture that file and persist. It will be stored in database.</a:t>
            </a:r>
          </a:p>
          <a:p>
            <a:pPr indent="-34290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TEAM LEADER FILE VIEW: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en-US" sz="1200" dirty="0">
                <a:latin typeface="Times New Roman" panose="02020603050405020304" pitchFamily="18" charset="0"/>
                <a:ea typeface="Calibri" panose="020F0502020204030204" pitchFamily="34" charset="0"/>
                <a:cs typeface="Times New Roman" panose="02020603050405020304" pitchFamily="18" charset="0"/>
              </a:rPr>
              <a:t>This module to help us the staff add the file to the staffs. The data directly stored in database. Then staff will view the uploaded file.</a:t>
            </a:r>
          </a:p>
          <a:p>
            <a:pPr indent="0" algn="just">
              <a:lnSpc>
                <a:spcPct val="107000"/>
              </a:lnSpc>
              <a:spcAft>
                <a:spcPts val="800"/>
              </a:spcAft>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nSpc>
                <a:spcPct val="100000"/>
              </a:lnSpc>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MANAGEMENT MODULE</a:t>
            </a:r>
            <a:endParaRPr lang="en-US" sz="1400"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indent="-34290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MANAGEMENT LOGIN: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200" dirty="0">
                <a:latin typeface="Times New Roman" panose="02020603050405020304" pitchFamily="18" charset="0"/>
                <a:ea typeface="Calibri" panose="020F0502020204030204" pitchFamily="34" charset="0"/>
                <a:cs typeface="Times New Roman" panose="02020603050405020304" pitchFamily="18" charset="0"/>
              </a:rPr>
              <a:t>	In this module in our project, here symbolizes a unit of work performed within a database management system (or similar system) against a database, and treated in a coherent and reliable way independent of other </a:t>
            </a:r>
            <a:r>
              <a:rPr lang="en-US" sz="1200" dirty="0">
                <a:solidFill>
                  <a:schemeClr val="tx1">
                    <a:lumMod val="85000"/>
                  </a:schemeClr>
                </a:solidFill>
                <a:latin typeface="Times New Roman" panose="02020603050405020304" pitchFamily="18" charset="0"/>
                <a:ea typeface="Calibri" panose="020F0502020204030204" pitchFamily="34" charset="0"/>
                <a:cs typeface="Times New Roman" panose="02020603050405020304" pitchFamily="18" charset="0"/>
              </a:rPr>
              <a:t>transactions. </a:t>
            </a:r>
            <a:r>
              <a:rPr lang="en-US" sz="1200" dirty="0">
                <a:latin typeface="Times New Roman" panose="02020603050405020304" pitchFamily="18" charset="0"/>
                <a:ea typeface="Calibri" panose="020F0502020204030204" pitchFamily="34" charset="0"/>
                <a:cs typeface="Times New Roman" panose="02020603050405020304" pitchFamily="18" charset="0"/>
              </a:rPr>
              <a:t>A transaction generally represents any change in database user will transfer the amount to provider.</a:t>
            </a:r>
          </a:p>
          <a:p>
            <a:pPr marR="0" lvl="0" algn="just">
              <a:lnSpc>
                <a:spcPct val="107000"/>
              </a:lnSpc>
              <a:spcBef>
                <a:spcPts val="0"/>
              </a:spcBef>
              <a:spcAft>
                <a:spcPts val="800"/>
              </a:spcAft>
            </a:pPr>
            <a:r>
              <a:rPr lang="en-US" sz="1200" b="1" dirty="0">
                <a:latin typeface="Times New Roman" panose="02020603050405020304" pitchFamily="18" charset="0"/>
                <a:ea typeface="Calibri" panose="020F0502020204030204" pitchFamily="34" charset="0"/>
                <a:cs typeface="Times New Roman" panose="02020603050405020304" pitchFamily="18" charset="0"/>
              </a:rPr>
              <a:t>MANAGEMENT TEAM LEADER AND MEMBER REGISTRATION: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200" dirty="0">
                <a:latin typeface="Times New Roman" panose="02020603050405020304" pitchFamily="18" charset="0"/>
                <a:ea typeface="Calibri" panose="020F0502020204030204" pitchFamily="34" charset="0"/>
                <a:cs typeface="Times New Roman" panose="02020603050405020304" pitchFamily="18" charset="0"/>
              </a:rPr>
              <a:t>	The register module provides a conceptual framework for entering data on those team leader in a way that: eases data entry &amp; accuracy by matching the team leader entry to the data source (usually paper files created at point of care), ties easily back to individual team leader records to connect registers to team leader data, and collects data elements to enable better supervision of team programs.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15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987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DESCRIPTION</a:t>
            </a:r>
            <a:endParaRPr lang="en-IN" dirty="0">
              <a:solidFill>
                <a:schemeClr val="bg1"/>
              </a:solidFill>
            </a:endParaRPr>
          </a:p>
        </p:txBody>
      </p:sp>
      <p:sp>
        <p:nvSpPr>
          <p:cNvPr id="8" name="TextBox 7">
            <a:extLst>
              <a:ext uri="{FF2B5EF4-FFF2-40B4-BE49-F238E27FC236}">
                <a16:creationId xmlns:a16="http://schemas.microsoft.com/office/drawing/2014/main" id="{59D9ABA9-6976-12F0-EF14-81B5823EF420}"/>
              </a:ext>
            </a:extLst>
          </p:cNvPr>
          <p:cNvSpPr txBox="1"/>
          <p:nvPr/>
        </p:nvSpPr>
        <p:spPr>
          <a:xfrm>
            <a:off x="0" y="1597979"/>
            <a:ext cx="11957234" cy="6840334"/>
          </a:xfrm>
          <a:prstGeom prst="rect">
            <a:avLst/>
          </a:prstGeom>
          <a:noFill/>
        </p:spPr>
        <p:txBody>
          <a:bodyPr wrap="square">
            <a:spAutoFit/>
          </a:bodyPr>
          <a:lstStyle/>
          <a:p>
            <a:pPr marL="36900" indent="0">
              <a:lnSpc>
                <a:spcPct val="100000"/>
              </a:lnSpc>
              <a:spcAft>
                <a:spcPts val="800"/>
              </a:spcAft>
              <a:buNone/>
            </a:pPr>
            <a:endPar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endParaRPr>
          </a:p>
          <a:p>
            <a:pPr marL="36900" indent="0">
              <a:lnSpc>
                <a:spcPct val="100000"/>
              </a:lnSpc>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HASHING AND QR GENERATION MODULE</a:t>
            </a:r>
          </a:p>
          <a:p>
            <a:pPr marL="36900" indent="0" algn="just">
              <a:lnSpc>
                <a:spcPct val="107000"/>
              </a:lnSpc>
              <a:spcAft>
                <a:spcPts val="800"/>
              </a:spcAft>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300" dirty="0">
                <a:latin typeface="Times New Roman" panose="02020603050405020304" pitchFamily="18" charset="0"/>
                <a:ea typeface="Calibri" panose="020F0502020204030204" pitchFamily="34" charset="0"/>
                <a:cs typeface="Times New Roman" panose="02020603050405020304" pitchFamily="18" charset="0"/>
              </a:rPr>
              <a:t>Hashing is designed to solve the problem of needing to efficiently find or store an item in a collection.</a:t>
            </a:r>
          </a:p>
          <a:p>
            <a:pPr algn="just">
              <a:lnSpc>
                <a:spcPct val="107000"/>
              </a:lnSpc>
              <a:spcAft>
                <a:spcPts val="800"/>
              </a:spcAft>
            </a:pPr>
            <a:r>
              <a:rPr lang="en-US" sz="1300" dirty="0">
                <a:latin typeface="Times New Roman" panose="02020603050405020304" pitchFamily="18" charset="0"/>
                <a:ea typeface="Calibri" panose="020F0502020204030204" pitchFamily="34" charset="0"/>
                <a:cs typeface="Times New Roman" panose="02020603050405020304" pitchFamily="18" charset="0"/>
              </a:rPr>
              <a:t>Note: SHA algorithm is used here to generate hash code while a request is given to find a particular file from a database. Since the permission request differs from one staff to another , different hash codes are generated making the access grant integrated  </a:t>
            </a:r>
          </a:p>
          <a:p>
            <a:pPr algn="just">
              <a:lnSpc>
                <a:spcPct val="107000"/>
              </a:lnSpc>
              <a:spcAft>
                <a:spcPts val="80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QR code generation happens when the user wants the approval for access of a file by management.</a:t>
            </a:r>
          </a:p>
          <a:p>
            <a:pPr algn="just">
              <a:lnSpc>
                <a:spcPct val="107000"/>
              </a:lnSpc>
              <a:spcAft>
                <a:spcPts val="80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QR code generation is done using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Jquery</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The Team leader key along with the QR is used to decrypt the file for the Staff to view it.</a:t>
            </a:r>
          </a:p>
          <a:p>
            <a:pPr algn="just">
              <a:lnSpc>
                <a:spcPct val="107000"/>
              </a:lnSpc>
              <a:spcAft>
                <a:spcPts val="800"/>
              </a:spcAf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Blockchain : It is used in access request and grant permission for validating and tracing the details of the requested person (decryption).</a:t>
            </a:r>
          </a:p>
          <a:p>
            <a:pPr marL="0" indent="0" algn="ctr">
              <a:lnSpc>
                <a:spcPct val="107000"/>
              </a:lnSpc>
              <a:spcBef>
                <a:spcPts val="0"/>
              </a:spcBef>
              <a:spcAft>
                <a:spcPts val="800"/>
              </a:spcAft>
              <a:buNone/>
            </a:pPr>
            <a:endParaRPr lang="en-US" sz="1200"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400" b="1" u="sng" dirty="0">
                <a:solidFill>
                  <a:schemeClr val="tx2">
                    <a:lumMod val="50000"/>
                  </a:schemeClr>
                </a:solidFill>
                <a:latin typeface="Bonobo SemiBold" panose="02000506000000090003" pitchFamily="2" charset="0"/>
                <a:ea typeface="Calibri" panose="020F0502020204030204" pitchFamily="34" charset="0"/>
                <a:cs typeface="Times New Roman" panose="02020603050405020304" pitchFamily="18" charset="0"/>
              </a:rPr>
              <a:t>FILE ENCRYPTION MODULE</a:t>
            </a:r>
            <a:endParaRPr lang="en-US" sz="1800" b="1" dirty="0">
              <a:solidFill>
                <a:schemeClr val="tx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The file to be accessed by the staff is encrypted using AES algorithm. </a:t>
            </a:r>
          </a:p>
          <a:p>
            <a:pPr marL="285750" indent="-285750" algn="just">
              <a:lnSpc>
                <a:spcPct val="150000"/>
              </a:lnSpc>
              <a:spcAft>
                <a:spcPts val="800"/>
              </a:spcAft>
              <a:buFont typeface="Arial" panose="020B0604020202020204" pitchFamily="34" charset="0"/>
              <a:buChar char="•"/>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The file access permission is requested by the staff member.</a:t>
            </a:r>
          </a:p>
          <a:p>
            <a:pPr marL="285750" indent="-285750" algn="just">
              <a:lnSpc>
                <a:spcPct val="150000"/>
              </a:lnSpc>
              <a:spcAft>
                <a:spcPts val="800"/>
              </a:spcAft>
              <a:buFont typeface="Arial" panose="020B0604020202020204" pitchFamily="34" charset="0"/>
              <a:buChar char="•"/>
            </a:pPr>
            <a:r>
              <a:rPr lang="en-IN" sz="1300" dirty="0">
                <a:effectLst/>
                <a:latin typeface="Times New Roman" panose="02020603050405020304" pitchFamily="18" charset="0"/>
                <a:ea typeface="Calibri" panose="020F0502020204030204" pitchFamily="34" charset="0"/>
                <a:cs typeface="Times New Roman" panose="02020603050405020304" pitchFamily="18" charset="0"/>
              </a:rPr>
              <a:t>The partial decryption of the file happens only when the team leader gives the access key.</a:t>
            </a:r>
          </a:p>
          <a:p>
            <a:pPr marL="36900" indent="0" algn="just">
              <a:lnSpc>
                <a:spcPct val="150000"/>
              </a:lnSpc>
              <a:spcAft>
                <a:spcPts val="800"/>
              </a:spcAft>
              <a:buNone/>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07000"/>
              </a:lnSpc>
              <a:spcAft>
                <a:spcPts val="800"/>
              </a:spcAft>
              <a:buNone/>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15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4226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p:txBody>
          <a:bodyPr/>
          <a:lstStyle/>
          <a:p>
            <a:r>
              <a:rPr lang="en-US" dirty="0">
                <a:solidFill>
                  <a:schemeClr val="bg1"/>
                </a:solidFill>
              </a:rPr>
              <a:t>ALGORITHMS </a:t>
            </a:r>
            <a:endParaRPr lang="en-IN" dirty="0">
              <a:solidFill>
                <a:schemeClr val="bg1"/>
              </a:solidFill>
            </a:endParaRPr>
          </a:p>
        </p:txBody>
      </p:sp>
      <p:sp>
        <p:nvSpPr>
          <p:cNvPr id="4" name="Text Placeholder 3">
            <a:extLst>
              <a:ext uri="{FF2B5EF4-FFF2-40B4-BE49-F238E27FC236}">
                <a16:creationId xmlns:a16="http://schemas.microsoft.com/office/drawing/2014/main" id="{029AA4BF-AF01-30B5-7E48-9526A95359A7}"/>
              </a:ext>
            </a:extLst>
          </p:cNvPr>
          <p:cNvSpPr>
            <a:spLocks noGrp="1"/>
          </p:cNvSpPr>
          <p:nvPr>
            <p:ph type="body" idx="1"/>
          </p:nvPr>
        </p:nvSpPr>
        <p:spPr/>
        <p:txBody>
          <a:bodyPr/>
          <a:lstStyle/>
          <a:p>
            <a:r>
              <a:rPr lang="en-IN" b="1" dirty="0"/>
              <a:t>SHA Algorithm </a:t>
            </a:r>
          </a:p>
        </p:txBody>
      </p:sp>
      <p:sp>
        <p:nvSpPr>
          <p:cNvPr id="5" name="Content Placeholder 4">
            <a:extLst>
              <a:ext uri="{FF2B5EF4-FFF2-40B4-BE49-F238E27FC236}">
                <a16:creationId xmlns:a16="http://schemas.microsoft.com/office/drawing/2014/main" id="{CEEB38BD-9EC9-0B8E-EC49-52230B5CF14F}"/>
              </a:ext>
            </a:extLst>
          </p:cNvPr>
          <p:cNvSpPr>
            <a:spLocks noGrp="1"/>
          </p:cNvSpPr>
          <p:nvPr>
            <p:ph sz="half" idx="2"/>
          </p:nvPr>
        </p:nvSpPr>
        <p:spPr/>
        <p:txBody>
          <a:bodyPr>
            <a:normAutofit/>
          </a:bodyPr>
          <a:lstStyle/>
          <a:p>
            <a:pPr indent="0" algn="just">
              <a:lnSpc>
                <a:spcPct val="107000"/>
              </a:lnSpc>
              <a:spcAft>
                <a:spcPts val="800"/>
              </a:spcAft>
              <a:buNone/>
            </a:pPr>
            <a:r>
              <a:rPr lang="en-US" sz="1800"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1800"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field of cryptography</a:t>
            </a:r>
            <a:r>
              <a:rPr lang="en-US" sz="1800" dirty="0">
                <a:solidFill>
                  <a:schemeClr val="tx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and crypt analytics, the SHA-1 algorithm is a crypt-formatted hash function that is used to take a smaller input and produces a string that is 160 bits, also known as 20-byte hash value long. The hash value therefore generated, is known as a message digest which is typically rendered and produced as a hexadecimal number which is specifically 40 digits long.</a:t>
            </a:r>
            <a:endParaRPr lang="en-IN" sz="18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107000"/>
              </a:lnSpc>
              <a:spcAft>
                <a:spcPts val="800"/>
              </a:spcAft>
              <a:buNone/>
            </a:pPr>
            <a:endParaRPr lang="en-IN" sz="18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ext Placeholder 5">
            <a:extLst>
              <a:ext uri="{FF2B5EF4-FFF2-40B4-BE49-F238E27FC236}">
                <a16:creationId xmlns:a16="http://schemas.microsoft.com/office/drawing/2014/main" id="{AB5DC171-F477-8074-EF49-E3B41F5B81FD}"/>
              </a:ext>
            </a:extLst>
          </p:cNvPr>
          <p:cNvSpPr>
            <a:spLocks noGrp="1"/>
          </p:cNvSpPr>
          <p:nvPr>
            <p:ph type="body" sz="quarter" idx="3"/>
          </p:nvPr>
        </p:nvSpPr>
        <p:spPr/>
        <p:txBody>
          <a:bodyPr/>
          <a:lstStyle/>
          <a:p>
            <a:r>
              <a:rPr lang="en-IN" b="1" dirty="0"/>
              <a:t>AES</a:t>
            </a:r>
            <a:r>
              <a:rPr lang="en-IN" dirty="0"/>
              <a:t> </a:t>
            </a:r>
            <a:r>
              <a:rPr lang="en-IN" b="1" dirty="0"/>
              <a:t>Algorithm</a:t>
            </a:r>
          </a:p>
        </p:txBody>
      </p:sp>
      <p:sp>
        <p:nvSpPr>
          <p:cNvPr id="7" name="Content Placeholder 6">
            <a:extLst>
              <a:ext uri="{FF2B5EF4-FFF2-40B4-BE49-F238E27FC236}">
                <a16:creationId xmlns:a16="http://schemas.microsoft.com/office/drawing/2014/main" id="{41BDD528-1ECD-FD84-3677-CBD741A8D9B4}"/>
              </a:ext>
            </a:extLst>
          </p:cNvPr>
          <p:cNvSpPr>
            <a:spLocks noGrp="1"/>
          </p:cNvSpPr>
          <p:nvPr>
            <p:ph sz="quarter" idx="4"/>
          </p:nvPr>
        </p:nvSpPr>
        <p:spPr/>
        <p:txBody>
          <a:bodyPr>
            <a:normAutofit/>
          </a:bodyPr>
          <a:lstStyle/>
          <a:p>
            <a:r>
              <a:rPr lang="en-US" dirty="0">
                <a:solidFill>
                  <a:schemeClr val="tx2">
                    <a:lumMod val="50000"/>
                  </a:schemeClr>
                </a:solidFill>
                <a:effectLst/>
                <a:latin typeface="Times New Roman" panose="02020603050405020304" pitchFamily="18" charset="0"/>
                <a:cs typeface="Times New Roman" panose="02020603050405020304" pitchFamily="18" charset="0"/>
              </a:rPr>
              <a:t>The AES Encryption algorithm (also known as the Rijndael algorithm) is a symmetric block cipher algorithm with a block/chunk size of 128 bits. It converts these individual blocks using keys of 128, 192, and 256 bits. Once it encrypts these blocks, it joins them together to form the ciphertext</a:t>
            </a:r>
            <a:endParaRPr lang="en-IN"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088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TESTING/RESULTS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rmAutofit/>
          </a:bodyPr>
          <a:lstStyle/>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graphicFrame>
        <p:nvGraphicFramePr>
          <p:cNvPr id="4" name="Table 3">
            <a:extLst>
              <a:ext uri="{FF2B5EF4-FFF2-40B4-BE49-F238E27FC236}">
                <a16:creationId xmlns:a16="http://schemas.microsoft.com/office/drawing/2014/main" id="{8CC12B00-D7D6-FFDE-213A-369BC9AE25DF}"/>
              </a:ext>
            </a:extLst>
          </p:cNvPr>
          <p:cNvGraphicFramePr>
            <a:graphicFrameLocks noGrp="1"/>
          </p:cNvGraphicFramePr>
          <p:nvPr>
            <p:extLst>
              <p:ext uri="{D42A27DB-BD31-4B8C-83A1-F6EECF244321}">
                <p14:modId xmlns:p14="http://schemas.microsoft.com/office/powerpoint/2010/main" val="1041586699"/>
              </p:ext>
            </p:extLst>
          </p:nvPr>
        </p:nvGraphicFramePr>
        <p:xfrm>
          <a:off x="914399" y="1795274"/>
          <a:ext cx="10353760" cy="4739975"/>
        </p:xfrm>
        <a:graphic>
          <a:graphicData uri="http://schemas.openxmlformats.org/drawingml/2006/table">
            <a:tbl>
              <a:tblPr firstRow="1" firstCol="1" bandRow="1">
                <a:tableStyleId>{5C22544A-7EE6-4342-B048-85BDC9FD1C3A}</a:tableStyleId>
              </a:tblPr>
              <a:tblGrid>
                <a:gridCol w="2070752">
                  <a:extLst>
                    <a:ext uri="{9D8B030D-6E8A-4147-A177-3AD203B41FA5}">
                      <a16:colId xmlns:a16="http://schemas.microsoft.com/office/drawing/2014/main" val="3431040363"/>
                    </a:ext>
                  </a:extLst>
                </a:gridCol>
                <a:gridCol w="2070752">
                  <a:extLst>
                    <a:ext uri="{9D8B030D-6E8A-4147-A177-3AD203B41FA5}">
                      <a16:colId xmlns:a16="http://schemas.microsoft.com/office/drawing/2014/main" val="3138772489"/>
                    </a:ext>
                  </a:extLst>
                </a:gridCol>
                <a:gridCol w="2070752">
                  <a:extLst>
                    <a:ext uri="{9D8B030D-6E8A-4147-A177-3AD203B41FA5}">
                      <a16:colId xmlns:a16="http://schemas.microsoft.com/office/drawing/2014/main" val="4197230410"/>
                    </a:ext>
                  </a:extLst>
                </a:gridCol>
                <a:gridCol w="2070752">
                  <a:extLst>
                    <a:ext uri="{9D8B030D-6E8A-4147-A177-3AD203B41FA5}">
                      <a16:colId xmlns:a16="http://schemas.microsoft.com/office/drawing/2014/main" val="2555640908"/>
                    </a:ext>
                  </a:extLst>
                </a:gridCol>
                <a:gridCol w="2070752">
                  <a:extLst>
                    <a:ext uri="{9D8B030D-6E8A-4147-A177-3AD203B41FA5}">
                      <a16:colId xmlns:a16="http://schemas.microsoft.com/office/drawing/2014/main" val="2986191275"/>
                    </a:ext>
                  </a:extLst>
                </a:gridCol>
              </a:tblGrid>
              <a:tr h="729227">
                <a:tc>
                  <a:txBody>
                    <a:bodyPr/>
                    <a:lstStyle/>
                    <a:p>
                      <a:pPr algn="ctr"/>
                      <a:r>
                        <a:rPr lang="en-IN" sz="1800" dirty="0">
                          <a:effectLst/>
                        </a:rPr>
                        <a:t>TESTCASE</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pPr algn="ctr"/>
                      <a:r>
                        <a:rPr lang="en-IN" sz="1800" dirty="0">
                          <a:effectLst/>
                        </a:rPr>
                        <a:t>TESTCASE NAME</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pPr algn="ctr"/>
                      <a:r>
                        <a:rPr lang="en-IN" sz="1800" dirty="0">
                          <a:effectLst/>
                        </a:rPr>
                        <a:t>EXPECTED OUTPUT</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pPr algn="ctr"/>
                      <a:r>
                        <a:rPr lang="en-IN" sz="1800" dirty="0">
                          <a:effectLst/>
                        </a:rPr>
                        <a:t>ACTUAL OUTPUT</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pPr algn="ctr"/>
                      <a:r>
                        <a:rPr lang="en-IN" sz="1800" dirty="0">
                          <a:effectLst/>
                        </a:rPr>
                        <a:t>RESULT</a:t>
                      </a:r>
                    </a:p>
                    <a:p>
                      <a:pPr algn="ctr"/>
                      <a:r>
                        <a:rPr lang="en-IN" sz="1800" dirty="0">
                          <a:effectLst/>
                        </a:rPr>
                        <a:t>(Pass/ Fail)</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extLst>
                  <a:ext uri="{0D108BD9-81ED-4DB2-BD59-A6C34878D82A}">
                    <a16:rowId xmlns:a16="http://schemas.microsoft.com/office/drawing/2014/main" val="895447543"/>
                  </a:ext>
                </a:extLst>
              </a:tr>
              <a:tr h="1458454">
                <a:tc>
                  <a:txBody>
                    <a:bodyPr/>
                    <a:lstStyle/>
                    <a:p>
                      <a:pPr algn="ctr"/>
                      <a:r>
                        <a:rPr lang="en-IN" sz="1800" dirty="0">
                          <a:effectLst/>
                        </a:rPr>
                        <a:t>TC01</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r>
                        <a:rPr lang="en-IN" sz="1600" dirty="0">
                          <a:effectLst/>
                        </a:rPr>
                        <a:t>Team Leader new registration</a:t>
                      </a:r>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dirty="0">
                          <a:effectLst/>
                        </a:rPr>
                        <a:t>Team Leader added to database</a:t>
                      </a:r>
                    </a:p>
                    <a:p>
                      <a:r>
                        <a:rPr lang="en-IN" sz="1600" dirty="0">
                          <a:effectLst/>
                        </a:rPr>
                        <a:t> </a:t>
                      </a:r>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a:effectLst/>
                        </a:rPr>
                        <a:t>New member added to database</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dirty="0">
                          <a:effectLst/>
                        </a:rPr>
                        <a:t>Pass</a:t>
                      </a:r>
                    </a:p>
                    <a:p>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03306500"/>
                  </a:ext>
                </a:extLst>
              </a:tr>
              <a:tr h="1458454">
                <a:tc>
                  <a:txBody>
                    <a:bodyPr/>
                    <a:lstStyle/>
                    <a:p>
                      <a:pPr algn="ctr"/>
                      <a:r>
                        <a:rPr lang="en-IN" sz="1800" dirty="0">
                          <a:effectLst/>
                        </a:rPr>
                        <a:t>TC02</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r>
                        <a:rPr lang="en-IN" sz="1600">
                          <a:effectLst/>
                        </a:rPr>
                        <a:t>New document upload</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a:effectLst/>
                        </a:rPr>
                        <a:t>Document added to database</a:t>
                      </a:r>
                    </a:p>
                    <a:p>
                      <a:r>
                        <a:rPr lang="en-IN" sz="1600">
                          <a:effectLst/>
                        </a:rPr>
                        <a:t>(encrypted)</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dirty="0">
                          <a:effectLst/>
                        </a:rPr>
                        <a:t>Employee can view document added to database</a:t>
                      </a:r>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dirty="0">
                          <a:effectLst/>
                        </a:rPr>
                        <a:t>Pass</a:t>
                      </a:r>
                    </a:p>
                    <a:p>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170260279"/>
                  </a:ext>
                </a:extLst>
              </a:tr>
              <a:tr h="1093840">
                <a:tc>
                  <a:txBody>
                    <a:bodyPr/>
                    <a:lstStyle/>
                    <a:p>
                      <a:pPr algn="ctr"/>
                      <a:r>
                        <a:rPr lang="en-IN" sz="1800" dirty="0">
                          <a:effectLst/>
                        </a:rPr>
                        <a:t>TC03</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solidFill>
                      <a:schemeClr val="tx1">
                        <a:lumMod val="50000"/>
                      </a:schemeClr>
                    </a:solidFill>
                  </a:tcPr>
                </a:tc>
                <a:tc>
                  <a:txBody>
                    <a:bodyPr/>
                    <a:lstStyle/>
                    <a:p>
                      <a:r>
                        <a:rPr lang="en-IN" sz="1600">
                          <a:effectLst/>
                        </a:rPr>
                        <a:t>File decryption</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a:effectLst/>
                        </a:rPr>
                        <a:t>Access Keys generation</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a:effectLst/>
                        </a:rPr>
                        <a:t>File decrypted and downloaded</a:t>
                      </a:r>
                      <a:endParaRPr lang="en-IN" sz="16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IN" sz="1600" dirty="0">
                          <a:effectLst/>
                        </a:rPr>
                        <a:t>Pass</a:t>
                      </a:r>
                    </a:p>
                    <a:p>
                      <a:endParaRPr lang="en-IN" sz="16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117120266"/>
                  </a:ext>
                </a:extLst>
              </a:tr>
            </a:tbl>
          </a:graphicData>
        </a:graphic>
      </p:graphicFrame>
    </p:spTree>
    <p:extLst>
      <p:ext uri="{BB962C8B-B14F-4D97-AF65-F5344CB8AC3E}">
        <p14:creationId xmlns:p14="http://schemas.microsoft.com/office/powerpoint/2010/main" val="1988928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SCREENSHOTS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27529EBD-D736-E942-E647-25D028AD8390}"/>
              </a:ext>
            </a:extLst>
          </p:cNvPr>
          <p:cNvPicPr/>
          <p:nvPr/>
        </p:nvPicPr>
        <p:blipFill>
          <a:blip r:embed="rId6"/>
          <a:stretch>
            <a:fillRect/>
          </a:stretch>
        </p:blipFill>
        <p:spPr>
          <a:xfrm>
            <a:off x="0" y="1373863"/>
            <a:ext cx="4202392" cy="3198138"/>
          </a:xfrm>
          <a:prstGeom prst="rect">
            <a:avLst/>
          </a:prstGeom>
        </p:spPr>
      </p:pic>
      <p:pic>
        <p:nvPicPr>
          <p:cNvPr id="6" name="Picture 5">
            <a:extLst>
              <a:ext uri="{FF2B5EF4-FFF2-40B4-BE49-F238E27FC236}">
                <a16:creationId xmlns:a16="http://schemas.microsoft.com/office/drawing/2014/main" id="{0A47A0FC-4F76-1A92-A1FE-B1830F95CBFA}"/>
              </a:ext>
            </a:extLst>
          </p:cNvPr>
          <p:cNvPicPr/>
          <p:nvPr/>
        </p:nvPicPr>
        <p:blipFill>
          <a:blip r:embed="rId7"/>
          <a:stretch>
            <a:fillRect/>
          </a:stretch>
        </p:blipFill>
        <p:spPr>
          <a:xfrm>
            <a:off x="4202392" y="2340369"/>
            <a:ext cx="4107432" cy="3198138"/>
          </a:xfrm>
          <a:prstGeom prst="rect">
            <a:avLst/>
          </a:prstGeom>
        </p:spPr>
      </p:pic>
      <p:pic>
        <p:nvPicPr>
          <p:cNvPr id="8" name="Picture 7">
            <a:extLst>
              <a:ext uri="{FF2B5EF4-FFF2-40B4-BE49-F238E27FC236}">
                <a16:creationId xmlns:a16="http://schemas.microsoft.com/office/drawing/2014/main" id="{EDF4BCAA-F545-56D8-6CB9-8153EC2FBB44}"/>
              </a:ext>
            </a:extLst>
          </p:cNvPr>
          <p:cNvPicPr/>
          <p:nvPr/>
        </p:nvPicPr>
        <p:blipFill>
          <a:blip r:embed="rId8"/>
          <a:stretch>
            <a:fillRect/>
          </a:stretch>
        </p:blipFill>
        <p:spPr>
          <a:xfrm>
            <a:off x="8281705" y="3688986"/>
            <a:ext cx="3899647" cy="3169004"/>
          </a:xfrm>
          <a:prstGeom prst="rect">
            <a:avLst/>
          </a:prstGeom>
        </p:spPr>
      </p:pic>
    </p:spTree>
    <p:extLst>
      <p:ext uri="{BB962C8B-B14F-4D97-AF65-F5344CB8AC3E}">
        <p14:creationId xmlns:p14="http://schemas.microsoft.com/office/powerpoint/2010/main" val="3569058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p:txBody>
          <a:bodyPr/>
          <a:lstStyle/>
          <a:p>
            <a:r>
              <a:rPr lang="en-US" b="1" dirty="0">
                <a:solidFill>
                  <a:schemeClr val="bg1"/>
                </a:solidFill>
              </a:rPr>
              <a:t>INTRODUCTION</a:t>
            </a:r>
            <a:endParaRPr lang="en-IN" b="1"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39227" y="1793817"/>
            <a:ext cx="11023685" cy="4518206"/>
          </a:xfrm>
        </p:spPr>
        <p:txBody>
          <a:bodyPr>
            <a:noAutofit/>
          </a:bodyPr>
          <a:lstStyle/>
          <a:p>
            <a:r>
              <a:rPr lang="en-US" sz="2000" b="1" dirty="0">
                <a:solidFill>
                  <a:schemeClr val="tx2">
                    <a:lumMod val="25000"/>
                  </a:schemeClr>
                </a:solidFill>
              </a:rPr>
              <a:t>The main aim is to provide a safer environment for sensitive data transactions between the delegate and authority to prevent data leakage if any.</a:t>
            </a:r>
          </a:p>
          <a:p>
            <a:r>
              <a:rPr lang="en-US" sz="2000" b="1" dirty="0">
                <a:solidFill>
                  <a:schemeClr val="tx2">
                    <a:lumMod val="25000"/>
                  </a:schemeClr>
                </a:solidFill>
              </a:rPr>
              <a:t>This application provides a distributed application service and uses the blockchain technology to support it. </a:t>
            </a:r>
          </a:p>
          <a:p>
            <a:r>
              <a:rPr lang="en-US" sz="2000" b="1" dirty="0">
                <a:solidFill>
                  <a:schemeClr val="tx2">
                    <a:lumMod val="25000"/>
                  </a:schemeClr>
                </a:solidFill>
              </a:rPr>
              <a:t>The SaaS layer module offers a cloud-platform service that allows each party to easily engage in business communications via web portals.</a:t>
            </a:r>
          </a:p>
          <a:p>
            <a:r>
              <a:rPr lang="en-US" sz="2000" b="1" dirty="0">
                <a:solidFill>
                  <a:schemeClr val="tx2">
                    <a:lumMod val="25000"/>
                  </a:schemeClr>
                </a:solidFill>
              </a:rPr>
              <a:t>The proposed smart system is used by each party getting involved in the transfer of sensitive data.</a:t>
            </a:r>
          </a:p>
        </p:txBody>
      </p:sp>
    </p:spTree>
    <p:extLst>
      <p:ext uri="{BB962C8B-B14F-4D97-AF65-F5344CB8AC3E}">
        <p14:creationId xmlns:p14="http://schemas.microsoft.com/office/powerpoint/2010/main" val="1501554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SCREENSHOTS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9" name="Picture 8">
            <a:extLst>
              <a:ext uri="{FF2B5EF4-FFF2-40B4-BE49-F238E27FC236}">
                <a16:creationId xmlns:a16="http://schemas.microsoft.com/office/drawing/2014/main" id="{BC14DC76-85AA-4A9F-F643-F33B59B80189}"/>
              </a:ext>
            </a:extLst>
          </p:cNvPr>
          <p:cNvPicPr/>
          <p:nvPr/>
        </p:nvPicPr>
        <p:blipFill>
          <a:blip r:embed="rId6"/>
          <a:stretch>
            <a:fillRect/>
          </a:stretch>
        </p:blipFill>
        <p:spPr>
          <a:xfrm>
            <a:off x="1" y="1400149"/>
            <a:ext cx="4016188" cy="2876016"/>
          </a:xfrm>
          <a:prstGeom prst="rect">
            <a:avLst/>
          </a:prstGeom>
        </p:spPr>
      </p:pic>
      <p:pic>
        <p:nvPicPr>
          <p:cNvPr id="10" name="Picture 9">
            <a:extLst>
              <a:ext uri="{FF2B5EF4-FFF2-40B4-BE49-F238E27FC236}">
                <a16:creationId xmlns:a16="http://schemas.microsoft.com/office/drawing/2014/main" id="{C1939E00-57A3-8874-81E7-52A270DF4E65}"/>
              </a:ext>
            </a:extLst>
          </p:cNvPr>
          <p:cNvPicPr/>
          <p:nvPr/>
        </p:nvPicPr>
        <p:blipFill>
          <a:blip r:embed="rId7"/>
          <a:stretch>
            <a:fillRect/>
          </a:stretch>
        </p:blipFill>
        <p:spPr>
          <a:xfrm>
            <a:off x="4016189" y="2581834"/>
            <a:ext cx="4231340" cy="2876017"/>
          </a:xfrm>
          <a:prstGeom prst="rect">
            <a:avLst/>
          </a:prstGeom>
        </p:spPr>
      </p:pic>
      <p:pic>
        <p:nvPicPr>
          <p:cNvPr id="11" name="Picture 10">
            <a:extLst>
              <a:ext uri="{FF2B5EF4-FFF2-40B4-BE49-F238E27FC236}">
                <a16:creationId xmlns:a16="http://schemas.microsoft.com/office/drawing/2014/main" id="{1FABC03A-090B-3E5E-884F-27734CBBA6B3}"/>
              </a:ext>
            </a:extLst>
          </p:cNvPr>
          <p:cNvPicPr/>
          <p:nvPr/>
        </p:nvPicPr>
        <p:blipFill>
          <a:blip r:embed="rId8"/>
          <a:stretch>
            <a:fillRect/>
          </a:stretch>
        </p:blipFill>
        <p:spPr>
          <a:xfrm>
            <a:off x="8247529" y="4069976"/>
            <a:ext cx="3970760" cy="2619353"/>
          </a:xfrm>
          <a:prstGeom prst="rect">
            <a:avLst/>
          </a:prstGeom>
        </p:spPr>
      </p:pic>
    </p:spTree>
    <p:extLst>
      <p:ext uri="{BB962C8B-B14F-4D97-AF65-F5344CB8AC3E}">
        <p14:creationId xmlns:p14="http://schemas.microsoft.com/office/powerpoint/2010/main" val="318373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SCREENSHOTS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8" name="Picture 7">
            <a:extLst>
              <a:ext uri="{FF2B5EF4-FFF2-40B4-BE49-F238E27FC236}">
                <a16:creationId xmlns:a16="http://schemas.microsoft.com/office/drawing/2014/main" id="{22BA8F57-93A7-612B-B876-4017E911C895}"/>
              </a:ext>
            </a:extLst>
          </p:cNvPr>
          <p:cNvPicPr/>
          <p:nvPr/>
        </p:nvPicPr>
        <p:blipFill>
          <a:blip r:embed="rId6"/>
          <a:stretch>
            <a:fillRect/>
          </a:stretch>
        </p:blipFill>
        <p:spPr>
          <a:xfrm>
            <a:off x="0" y="1482528"/>
            <a:ext cx="4231341" cy="2775707"/>
          </a:xfrm>
          <a:prstGeom prst="rect">
            <a:avLst/>
          </a:prstGeom>
        </p:spPr>
      </p:pic>
      <p:pic>
        <p:nvPicPr>
          <p:cNvPr id="12" name="Picture 11">
            <a:extLst>
              <a:ext uri="{FF2B5EF4-FFF2-40B4-BE49-F238E27FC236}">
                <a16:creationId xmlns:a16="http://schemas.microsoft.com/office/drawing/2014/main" id="{0E547640-3031-CA41-E657-62695C2FDA95}"/>
              </a:ext>
            </a:extLst>
          </p:cNvPr>
          <p:cNvPicPr/>
          <p:nvPr/>
        </p:nvPicPr>
        <p:blipFill>
          <a:blip r:embed="rId7"/>
          <a:stretch>
            <a:fillRect/>
          </a:stretch>
        </p:blipFill>
        <p:spPr>
          <a:xfrm>
            <a:off x="4231341" y="2870381"/>
            <a:ext cx="3648635" cy="2436725"/>
          </a:xfrm>
          <a:prstGeom prst="rect">
            <a:avLst/>
          </a:prstGeom>
        </p:spPr>
      </p:pic>
      <p:pic>
        <p:nvPicPr>
          <p:cNvPr id="13" name="Picture 12">
            <a:extLst>
              <a:ext uri="{FF2B5EF4-FFF2-40B4-BE49-F238E27FC236}">
                <a16:creationId xmlns:a16="http://schemas.microsoft.com/office/drawing/2014/main" id="{F5F87031-1F18-5C05-0304-0255DC9B31A3}"/>
              </a:ext>
            </a:extLst>
          </p:cNvPr>
          <p:cNvPicPr/>
          <p:nvPr/>
        </p:nvPicPr>
        <p:blipFill>
          <a:blip r:embed="rId8"/>
          <a:stretch>
            <a:fillRect/>
          </a:stretch>
        </p:blipFill>
        <p:spPr>
          <a:xfrm>
            <a:off x="7879976" y="4088743"/>
            <a:ext cx="4007224" cy="2599755"/>
          </a:xfrm>
          <a:prstGeom prst="rect">
            <a:avLst/>
          </a:prstGeom>
        </p:spPr>
      </p:pic>
    </p:spTree>
    <p:extLst>
      <p:ext uri="{BB962C8B-B14F-4D97-AF65-F5344CB8AC3E}">
        <p14:creationId xmlns:p14="http://schemas.microsoft.com/office/powerpoint/2010/main" val="116725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SCREENSHOTS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9" name="Picture 8">
            <a:extLst>
              <a:ext uri="{FF2B5EF4-FFF2-40B4-BE49-F238E27FC236}">
                <a16:creationId xmlns:a16="http://schemas.microsoft.com/office/drawing/2014/main" id="{4E2017E6-C7C7-CE52-B3BE-95392321BE4D}"/>
              </a:ext>
            </a:extLst>
          </p:cNvPr>
          <p:cNvPicPr/>
          <p:nvPr/>
        </p:nvPicPr>
        <p:blipFill>
          <a:blip r:embed="rId6"/>
          <a:stretch>
            <a:fillRect/>
          </a:stretch>
        </p:blipFill>
        <p:spPr>
          <a:xfrm>
            <a:off x="148477" y="1535225"/>
            <a:ext cx="3921518" cy="2588538"/>
          </a:xfrm>
          <a:prstGeom prst="rect">
            <a:avLst/>
          </a:prstGeom>
        </p:spPr>
      </p:pic>
      <p:pic>
        <p:nvPicPr>
          <p:cNvPr id="10" name="Picture 9">
            <a:extLst>
              <a:ext uri="{FF2B5EF4-FFF2-40B4-BE49-F238E27FC236}">
                <a16:creationId xmlns:a16="http://schemas.microsoft.com/office/drawing/2014/main" id="{0177F910-EFB8-1918-C23D-92835E832F26}"/>
              </a:ext>
            </a:extLst>
          </p:cNvPr>
          <p:cNvPicPr/>
          <p:nvPr/>
        </p:nvPicPr>
        <p:blipFill>
          <a:blip r:embed="rId7"/>
          <a:stretch>
            <a:fillRect/>
          </a:stretch>
        </p:blipFill>
        <p:spPr>
          <a:xfrm>
            <a:off x="1782832" y="4312023"/>
            <a:ext cx="3921519" cy="2402541"/>
          </a:xfrm>
          <a:prstGeom prst="rect">
            <a:avLst/>
          </a:prstGeom>
        </p:spPr>
      </p:pic>
      <p:pic>
        <p:nvPicPr>
          <p:cNvPr id="11" name="Picture 10">
            <a:extLst>
              <a:ext uri="{FF2B5EF4-FFF2-40B4-BE49-F238E27FC236}">
                <a16:creationId xmlns:a16="http://schemas.microsoft.com/office/drawing/2014/main" id="{6B6654B9-7D45-D5A8-FF53-E0B70F78C078}"/>
              </a:ext>
            </a:extLst>
          </p:cNvPr>
          <p:cNvPicPr/>
          <p:nvPr/>
        </p:nvPicPr>
        <p:blipFill>
          <a:blip r:embed="rId8"/>
          <a:stretch>
            <a:fillRect/>
          </a:stretch>
        </p:blipFill>
        <p:spPr>
          <a:xfrm>
            <a:off x="5492569" y="1521778"/>
            <a:ext cx="4968131" cy="2588538"/>
          </a:xfrm>
          <a:prstGeom prst="rect">
            <a:avLst/>
          </a:prstGeom>
        </p:spPr>
      </p:pic>
      <p:pic>
        <p:nvPicPr>
          <p:cNvPr id="14" name="Picture 13">
            <a:extLst>
              <a:ext uri="{FF2B5EF4-FFF2-40B4-BE49-F238E27FC236}">
                <a16:creationId xmlns:a16="http://schemas.microsoft.com/office/drawing/2014/main" id="{D5066ECB-E2A9-66FA-F755-6F3EAC5CB1F3}"/>
              </a:ext>
            </a:extLst>
          </p:cNvPr>
          <p:cNvPicPr/>
          <p:nvPr/>
        </p:nvPicPr>
        <p:blipFill>
          <a:blip r:embed="rId9"/>
          <a:stretch>
            <a:fillRect/>
          </a:stretch>
        </p:blipFill>
        <p:spPr>
          <a:xfrm>
            <a:off x="6487651" y="4325470"/>
            <a:ext cx="4875834" cy="2330823"/>
          </a:xfrm>
          <a:prstGeom prst="rect">
            <a:avLst/>
          </a:prstGeom>
        </p:spPr>
      </p:pic>
    </p:spTree>
    <p:extLst>
      <p:ext uri="{BB962C8B-B14F-4D97-AF65-F5344CB8AC3E}">
        <p14:creationId xmlns:p14="http://schemas.microsoft.com/office/powerpoint/2010/main" val="2189076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CONCLUSION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rmAutofit/>
          </a:bodyPr>
          <a:lstStyle/>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C2F01475-16B5-9631-7D80-38CF49A1A43B}"/>
              </a:ext>
            </a:extLst>
          </p:cNvPr>
          <p:cNvSpPr txBox="1"/>
          <p:nvPr/>
        </p:nvSpPr>
        <p:spPr>
          <a:xfrm>
            <a:off x="183775" y="2207368"/>
            <a:ext cx="11824448" cy="4650632"/>
          </a:xfrm>
          <a:prstGeom prst="rect">
            <a:avLst/>
          </a:prstGeom>
          <a:noFill/>
        </p:spPr>
        <p:txBody>
          <a:bodyPr wrap="square">
            <a:spAutoFit/>
          </a:bodyPr>
          <a:lstStyle/>
          <a:p>
            <a:pPr marL="0" indent="0" algn="just">
              <a:lnSpc>
                <a:spcPct val="150000"/>
              </a:lnSpc>
              <a:spcAft>
                <a:spcPts val="800"/>
              </a:spcAft>
              <a:buNone/>
            </a:pPr>
            <a:r>
              <a:rPr lang="en-US" sz="1800" dirty="0">
                <a:latin typeface="Times New Roman" panose="02020603050405020304" pitchFamily="18" charset="0"/>
                <a:cs typeface="Times New Roman" panose="02020603050405020304" pitchFamily="18" charset="0"/>
              </a:rPr>
              <a:t>Data sensitivity concerns information that should be protected from unauthorized access or disclosure due to its sensitive nature. For some, that might be Team leader, Staff details records. Sensitive data is confidential information that must be kept safe and out of reach from all outsiders unless they have permission to access it. Access to sensitive data should be limited through sufficient data security and information security practices designed to prevent.</a:t>
            </a:r>
          </a:p>
          <a:p>
            <a:pPr marL="0" indent="0" algn="just">
              <a:lnSpc>
                <a:spcPct val="200000"/>
              </a:lnSpc>
              <a:spcAft>
                <a:spcPts val="800"/>
              </a:spcAft>
              <a:buNone/>
            </a:pPr>
            <a:r>
              <a:rPr lang="en-IN" dirty="0">
                <a:solidFill>
                  <a:schemeClr val="tx2">
                    <a:lumMod val="50000"/>
                  </a:schemeClr>
                </a:solidFill>
              </a:rPr>
              <a:t>FUTURE ENHANCEMENTS:</a:t>
            </a: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Implementing a real-world anonymous database 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Improving the efficiency of protocols, in terms of number of messages exchanged and in terms of their sizes, as well.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Implement using two algorithms.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dirty="0">
              <a:solidFill>
                <a:schemeClr val="accent3">
                  <a:lumMod val="40000"/>
                  <a:lumOff val="60000"/>
                </a:schemeClr>
              </a:solidFill>
            </a:endParaRPr>
          </a:p>
          <a:p>
            <a:pPr marL="0" indent="0" algn="just">
              <a:lnSpc>
                <a:spcPct val="150000"/>
              </a:lnSpc>
              <a:spcAft>
                <a:spcPts val="800"/>
              </a:spcAft>
              <a:buNone/>
            </a:pPr>
            <a:endPar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9564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REFERENCES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Autofit/>
          </a:bodyPr>
          <a:lstStyle/>
          <a:p>
            <a:pPr algn="just"/>
            <a:r>
              <a:rPr lang="en-US" sz="1600" dirty="0">
                <a:solidFill>
                  <a:schemeClr val="tx2">
                    <a:lumMod val="50000"/>
                  </a:schemeClr>
                </a:solidFill>
                <a:latin typeface="Times New Roman" panose="02020603050405020304" pitchFamily="18" charset="0"/>
                <a:ea typeface="Calibri" panose="020F0502020204030204" pitchFamily="34" charset="0"/>
              </a:rPr>
              <a:t>[1] P. J. Taylor, T. </a:t>
            </a:r>
            <a:r>
              <a:rPr lang="en-US" sz="1600" dirty="0" err="1">
                <a:solidFill>
                  <a:schemeClr val="tx2">
                    <a:lumMod val="50000"/>
                  </a:schemeClr>
                </a:solidFill>
                <a:latin typeface="Times New Roman" panose="02020603050405020304" pitchFamily="18" charset="0"/>
                <a:ea typeface="Calibri" panose="020F0502020204030204" pitchFamily="34" charset="0"/>
              </a:rPr>
              <a:t>Dargahi</a:t>
            </a:r>
            <a:r>
              <a:rPr lang="en-US" sz="1600" dirty="0">
                <a:solidFill>
                  <a:schemeClr val="tx2">
                    <a:lumMod val="50000"/>
                  </a:schemeClr>
                </a:solidFill>
                <a:latin typeface="Times New Roman" panose="02020603050405020304" pitchFamily="18" charset="0"/>
                <a:ea typeface="Calibri" panose="020F0502020204030204" pitchFamily="34" charset="0"/>
              </a:rPr>
              <a:t>, A. </a:t>
            </a:r>
            <a:r>
              <a:rPr lang="en-US" sz="1600" dirty="0" err="1">
                <a:solidFill>
                  <a:schemeClr val="tx2">
                    <a:lumMod val="50000"/>
                  </a:schemeClr>
                </a:solidFill>
                <a:latin typeface="Times New Roman" panose="02020603050405020304" pitchFamily="18" charset="0"/>
                <a:ea typeface="Calibri" panose="020F0502020204030204" pitchFamily="34" charset="0"/>
              </a:rPr>
              <a:t>Dehghantanha</a:t>
            </a:r>
            <a:r>
              <a:rPr lang="en-US" sz="1600" dirty="0">
                <a:solidFill>
                  <a:schemeClr val="tx2">
                    <a:lumMod val="50000"/>
                  </a:schemeClr>
                </a:solidFill>
                <a:latin typeface="Times New Roman" panose="02020603050405020304" pitchFamily="18" charset="0"/>
                <a:ea typeface="Calibri" panose="020F0502020204030204" pitchFamily="34" charset="0"/>
              </a:rPr>
              <a:t>, R. M. </a:t>
            </a:r>
            <a:r>
              <a:rPr lang="en-US" sz="1600" dirty="0" err="1">
                <a:solidFill>
                  <a:schemeClr val="tx2">
                    <a:lumMod val="50000"/>
                  </a:schemeClr>
                </a:solidFill>
                <a:latin typeface="Times New Roman" panose="02020603050405020304" pitchFamily="18" charset="0"/>
                <a:ea typeface="Calibri" panose="020F0502020204030204" pitchFamily="34" charset="0"/>
              </a:rPr>
              <a:t>Parizi</a:t>
            </a:r>
            <a:r>
              <a:rPr lang="en-US" sz="1600" dirty="0">
                <a:solidFill>
                  <a:schemeClr val="tx2">
                    <a:lumMod val="50000"/>
                  </a:schemeClr>
                </a:solidFill>
                <a:latin typeface="Times New Roman" panose="02020603050405020304" pitchFamily="18" charset="0"/>
                <a:ea typeface="Calibri" panose="020F0502020204030204" pitchFamily="34" charset="0"/>
              </a:rPr>
              <a:t>, and K. K. R. Choo, “A systematic literature review of blockchain cyber security,” </a:t>
            </a:r>
            <a:r>
              <a:rPr lang="en-US" sz="1600" i="1" dirty="0">
                <a:solidFill>
                  <a:schemeClr val="tx2">
                    <a:lumMod val="50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50000"/>
                  </a:schemeClr>
                </a:solidFill>
                <a:latin typeface="Times New Roman" panose="02020603050405020304" pitchFamily="18" charset="0"/>
                <a:ea typeface="Calibri" panose="020F0502020204030204" pitchFamily="34" charset="0"/>
              </a:rPr>
              <a:t>, vol. 6, no. 2, pp. 147-156, 2020. </a:t>
            </a:r>
          </a:p>
          <a:p>
            <a:pPr algn="just"/>
            <a:r>
              <a:rPr lang="en-US" sz="1600" dirty="0">
                <a:solidFill>
                  <a:schemeClr val="tx2">
                    <a:lumMod val="50000"/>
                  </a:schemeClr>
                </a:solidFill>
                <a:latin typeface="Times New Roman" panose="02020603050405020304" pitchFamily="18" charset="0"/>
                <a:ea typeface="Calibri" panose="020F0502020204030204" pitchFamily="34" charset="0"/>
              </a:rPr>
              <a:t>[2] D. Liu and J. Lee, “CNN based Malicious Website Detection by Invalidating Multiple Web Spams,” </a:t>
            </a:r>
            <a:r>
              <a:rPr lang="en-US" sz="1600" i="1" dirty="0">
                <a:solidFill>
                  <a:schemeClr val="tx2">
                    <a:lumMod val="50000"/>
                  </a:schemeClr>
                </a:solidFill>
                <a:latin typeface="Times New Roman" panose="02020603050405020304" pitchFamily="18" charset="0"/>
                <a:ea typeface="Calibri" panose="020F0502020204030204" pitchFamily="34" charset="0"/>
              </a:rPr>
              <a:t>IEEE Access</a:t>
            </a:r>
            <a:r>
              <a:rPr lang="en-US" sz="1600" dirty="0">
                <a:solidFill>
                  <a:schemeClr val="tx2">
                    <a:lumMod val="50000"/>
                  </a:schemeClr>
                </a:solidFill>
                <a:latin typeface="Times New Roman" panose="02020603050405020304" pitchFamily="18" charset="0"/>
                <a:ea typeface="Calibri" panose="020F0502020204030204" pitchFamily="34" charset="0"/>
              </a:rPr>
              <a:t>, vol. 8, no. 1, pp. 97258-97266, 2020. </a:t>
            </a:r>
          </a:p>
          <a:p>
            <a:pPr algn="just"/>
            <a:r>
              <a:rPr lang="en-US" sz="1600" dirty="0">
                <a:solidFill>
                  <a:schemeClr val="tx2">
                    <a:lumMod val="50000"/>
                  </a:schemeClr>
                </a:solidFill>
                <a:latin typeface="Times New Roman" panose="02020603050405020304" pitchFamily="18" charset="0"/>
                <a:ea typeface="Calibri" panose="020F0502020204030204" pitchFamily="34" charset="0"/>
              </a:rPr>
              <a:t>[3] W. Martin, V. </a:t>
            </a:r>
            <a:r>
              <a:rPr lang="en-US" sz="1600" dirty="0" err="1">
                <a:solidFill>
                  <a:schemeClr val="tx2">
                    <a:lumMod val="50000"/>
                  </a:schemeClr>
                </a:solidFill>
                <a:latin typeface="Times New Roman" panose="02020603050405020304" pitchFamily="18" charset="0"/>
                <a:ea typeface="Calibri" panose="020F0502020204030204" pitchFamily="34" charset="0"/>
              </a:rPr>
              <a:t>Friedhelm</a:t>
            </a:r>
            <a:r>
              <a:rPr lang="en-US" sz="1600" dirty="0">
                <a:solidFill>
                  <a:schemeClr val="tx2">
                    <a:lumMod val="50000"/>
                  </a:schemeClr>
                </a:solidFill>
                <a:latin typeface="Times New Roman" panose="02020603050405020304" pitchFamily="18" charset="0"/>
                <a:ea typeface="Calibri" panose="020F0502020204030204" pitchFamily="34" charset="0"/>
              </a:rPr>
              <a:t>, and K. Axel, “Tracing manufacturing processes using blockchain-based token compositions,” </a:t>
            </a:r>
            <a:r>
              <a:rPr lang="en-US" sz="1600" i="1" dirty="0">
                <a:solidFill>
                  <a:schemeClr val="tx2">
                    <a:lumMod val="50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50000"/>
                  </a:schemeClr>
                </a:solidFill>
                <a:latin typeface="Times New Roman" panose="02020603050405020304" pitchFamily="18" charset="0"/>
                <a:ea typeface="Calibri" panose="020F0502020204030204" pitchFamily="34" charset="0"/>
              </a:rPr>
              <a:t>, vol. 6, no 2, pp. 167-176, 2019. </a:t>
            </a:r>
          </a:p>
          <a:p>
            <a:pPr algn="just"/>
            <a:r>
              <a:rPr lang="en-US" sz="1600" dirty="0">
                <a:solidFill>
                  <a:schemeClr val="tx2">
                    <a:lumMod val="50000"/>
                  </a:schemeClr>
                </a:solidFill>
                <a:latin typeface="Times New Roman" panose="02020603050405020304" pitchFamily="18" charset="0"/>
                <a:ea typeface="Calibri" panose="020F0502020204030204" pitchFamily="34" charset="0"/>
              </a:rPr>
              <a:t>[4] D. </a:t>
            </a:r>
            <a:r>
              <a:rPr lang="en-US" sz="1600" dirty="0" err="1">
                <a:solidFill>
                  <a:schemeClr val="tx2">
                    <a:lumMod val="50000"/>
                  </a:schemeClr>
                </a:solidFill>
                <a:latin typeface="Times New Roman" panose="02020603050405020304" pitchFamily="18" charset="0"/>
                <a:ea typeface="Calibri" panose="020F0502020204030204" pitchFamily="34" charset="0"/>
              </a:rPr>
              <a:t>Puthal</a:t>
            </a:r>
            <a:r>
              <a:rPr lang="en-US" sz="1600" dirty="0">
                <a:solidFill>
                  <a:schemeClr val="tx2">
                    <a:lumMod val="50000"/>
                  </a:schemeClr>
                </a:solidFill>
                <a:latin typeface="Times New Roman" panose="02020603050405020304" pitchFamily="18" charset="0"/>
                <a:ea typeface="Calibri" panose="020F0502020204030204" pitchFamily="34" charset="0"/>
              </a:rPr>
              <a:t>, N. Malik, S. P. Mohanty, E. </a:t>
            </a:r>
            <a:r>
              <a:rPr lang="en-US" sz="1600" dirty="0" err="1">
                <a:solidFill>
                  <a:schemeClr val="tx2">
                    <a:lumMod val="50000"/>
                  </a:schemeClr>
                </a:solidFill>
                <a:latin typeface="Times New Roman" panose="02020603050405020304" pitchFamily="18" charset="0"/>
                <a:ea typeface="Calibri" panose="020F0502020204030204" pitchFamily="34" charset="0"/>
              </a:rPr>
              <a:t>Kougianos</a:t>
            </a:r>
            <a:r>
              <a:rPr lang="en-US" sz="1600" dirty="0">
                <a:solidFill>
                  <a:schemeClr val="tx2">
                    <a:lumMod val="50000"/>
                  </a:schemeClr>
                </a:solidFill>
                <a:latin typeface="Times New Roman" panose="02020603050405020304" pitchFamily="18" charset="0"/>
                <a:ea typeface="Calibri" panose="020F0502020204030204" pitchFamily="34" charset="0"/>
              </a:rPr>
              <a:t> and G. Das, “Everything You Wanted to Know About the Blockchain: Its Promise, Components, Processes, and Problems,” </a:t>
            </a:r>
            <a:r>
              <a:rPr lang="en-US" sz="1600" i="1" dirty="0">
                <a:solidFill>
                  <a:schemeClr val="tx2">
                    <a:lumMod val="50000"/>
                  </a:schemeClr>
                </a:solidFill>
                <a:latin typeface="Times New Roman" panose="02020603050405020304" pitchFamily="18" charset="0"/>
                <a:ea typeface="Calibri" panose="020F0502020204030204" pitchFamily="34" charset="0"/>
              </a:rPr>
              <a:t>IEEE Consumer Electronics Magazine</a:t>
            </a:r>
            <a:r>
              <a:rPr lang="en-US" sz="1600" dirty="0">
                <a:solidFill>
                  <a:schemeClr val="tx2">
                    <a:lumMod val="50000"/>
                  </a:schemeClr>
                </a:solidFill>
                <a:latin typeface="Times New Roman" panose="02020603050405020304" pitchFamily="18" charset="0"/>
                <a:ea typeface="Calibri" panose="020F0502020204030204" pitchFamily="34" charset="0"/>
              </a:rPr>
              <a:t>, vol. 7, no. 4, pp. 6-14, 2018. </a:t>
            </a:r>
          </a:p>
          <a:p>
            <a:pPr algn="just"/>
            <a:r>
              <a:rPr lang="en-US" sz="1600" dirty="0">
                <a:solidFill>
                  <a:schemeClr val="tx2">
                    <a:lumMod val="50000"/>
                  </a:schemeClr>
                </a:solidFill>
                <a:latin typeface="Times New Roman" panose="02020603050405020304" pitchFamily="18" charset="0"/>
                <a:ea typeface="Calibri" panose="020F0502020204030204" pitchFamily="34" charset="0"/>
              </a:rPr>
              <a:t>[5] L. Peng, W. Feng, and Z. Yan. (2020). Privacy preservation in permissionless blockchain: A survey. </a:t>
            </a:r>
            <a:r>
              <a:rPr lang="en-US" sz="1600" i="1" dirty="0">
                <a:solidFill>
                  <a:schemeClr val="tx2">
                    <a:lumMod val="50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50000"/>
                  </a:schemeClr>
                </a:solidFill>
                <a:latin typeface="Times New Roman" panose="02020603050405020304" pitchFamily="18" charset="0"/>
                <a:ea typeface="Calibri" panose="020F0502020204030204" pitchFamily="34" charset="0"/>
              </a:rPr>
              <a:t>. [Online]. Available: https://doi.org/10.1016/j.dcan.2020.05.008. </a:t>
            </a:r>
          </a:p>
          <a:p>
            <a:pPr marL="36900" indent="0" algn="just">
              <a:lnSpc>
                <a:spcPct val="150000"/>
              </a:lnSpc>
              <a:spcAft>
                <a:spcPts val="800"/>
              </a:spcAft>
              <a:buNone/>
            </a:pPr>
            <a:endParaRPr lang="en-IN" sz="16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sz="1600" b="1" dirty="0">
              <a:solidFill>
                <a:schemeClr val="tx2">
                  <a:lumMod val="75000"/>
                </a:schemeClr>
              </a:solidFill>
            </a:endParaRPr>
          </a:p>
        </p:txBody>
      </p:sp>
    </p:spTree>
    <p:extLst>
      <p:ext uri="{BB962C8B-B14F-4D97-AF65-F5344CB8AC3E}">
        <p14:creationId xmlns:p14="http://schemas.microsoft.com/office/powerpoint/2010/main" val="172242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0"/>
            <a:ext cx="12191999"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a:xfrm>
            <a:off x="919119" y="143436"/>
            <a:ext cx="10353762" cy="1257300"/>
          </a:xfrm>
        </p:spPr>
        <p:txBody>
          <a:bodyPr>
            <a:normAutofit fontScale="90000"/>
          </a:bodyPr>
          <a:lstStyle/>
          <a:p>
            <a:br>
              <a:rPr lang="en-US" b="1" dirty="0">
                <a:solidFill>
                  <a:schemeClr val="bg1"/>
                </a:solidFill>
              </a:rPr>
            </a:br>
            <a:r>
              <a:rPr lang="en-US" b="1" dirty="0">
                <a:solidFill>
                  <a:schemeClr val="bg1"/>
                </a:solidFill>
              </a:rPr>
              <a:t>LITERATURE SURVEY</a:t>
            </a:r>
            <a:endParaRPr lang="en-IN" b="1" dirty="0">
              <a:solidFill>
                <a:schemeClr val="bg1"/>
              </a:solidFill>
            </a:endParaRPr>
          </a:p>
        </p:txBody>
      </p:sp>
      <p:graphicFrame>
        <p:nvGraphicFramePr>
          <p:cNvPr id="2" name="Table 3">
            <a:extLst>
              <a:ext uri="{FF2B5EF4-FFF2-40B4-BE49-F238E27FC236}">
                <a16:creationId xmlns:a16="http://schemas.microsoft.com/office/drawing/2014/main" id="{66698CF3-85D7-14BC-08BB-6575126B7A9B}"/>
              </a:ext>
            </a:extLst>
          </p:cNvPr>
          <p:cNvGraphicFramePr>
            <a:graphicFrameLocks noGrp="1"/>
          </p:cNvGraphicFramePr>
          <p:nvPr>
            <p:extLst>
              <p:ext uri="{D42A27DB-BD31-4B8C-83A1-F6EECF244321}">
                <p14:modId xmlns:p14="http://schemas.microsoft.com/office/powerpoint/2010/main" val="2270575862"/>
              </p:ext>
            </p:extLst>
          </p:nvPr>
        </p:nvGraphicFramePr>
        <p:xfrm>
          <a:off x="143435" y="1414630"/>
          <a:ext cx="11663081" cy="5212080"/>
        </p:xfrm>
        <a:graphic>
          <a:graphicData uri="http://schemas.openxmlformats.org/drawingml/2006/table">
            <a:tbl>
              <a:tblPr firstRow="1" bandRow="1">
                <a:tableStyleId>{5C22544A-7EE6-4342-B048-85BDC9FD1C3A}</a:tableStyleId>
              </a:tblPr>
              <a:tblGrid>
                <a:gridCol w="770965">
                  <a:extLst>
                    <a:ext uri="{9D8B030D-6E8A-4147-A177-3AD203B41FA5}">
                      <a16:colId xmlns:a16="http://schemas.microsoft.com/office/drawing/2014/main" val="4038464954"/>
                    </a:ext>
                  </a:extLst>
                </a:gridCol>
                <a:gridCol w="6347012">
                  <a:extLst>
                    <a:ext uri="{9D8B030D-6E8A-4147-A177-3AD203B41FA5}">
                      <a16:colId xmlns:a16="http://schemas.microsoft.com/office/drawing/2014/main" val="1163095354"/>
                    </a:ext>
                  </a:extLst>
                </a:gridCol>
                <a:gridCol w="654423">
                  <a:extLst>
                    <a:ext uri="{9D8B030D-6E8A-4147-A177-3AD203B41FA5}">
                      <a16:colId xmlns:a16="http://schemas.microsoft.com/office/drawing/2014/main" val="590803552"/>
                    </a:ext>
                  </a:extLst>
                </a:gridCol>
                <a:gridCol w="3890681">
                  <a:extLst>
                    <a:ext uri="{9D8B030D-6E8A-4147-A177-3AD203B41FA5}">
                      <a16:colId xmlns:a16="http://schemas.microsoft.com/office/drawing/2014/main" val="3102922785"/>
                    </a:ext>
                  </a:extLst>
                </a:gridCol>
              </a:tblGrid>
              <a:tr h="0">
                <a:tc>
                  <a:txBody>
                    <a:bodyPr/>
                    <a:lstStyle/>
                    <a:p>
                      <a:r>
                        <a:rPr lang="en-US" b="1" dirty="0" err="1">
                          <a:solidFill>
                            <a:schemeClr val="tx2">
                              <a:lumMod val="25000"/>
                            </a:schemeClr>
                          </a:solidFill>
                          <a:latin typeface="Dubai Medium" panose="020B0603030403030204" pitchFamily="34" charset="-78"/>
                          <a:cs typeface="Dubai Medium" panose="020B0603030403030204" pitchFamily="34" charset="-78"/>
                        </a:rPr>
                        <a:t>Sl.No</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TITLE </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Year of Publication</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Journal Name </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997242473"/>
                  </a:ext>
                </a:extLst>
              </a:tr>
              <a:tr h="461034">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1</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25000"/>
                            </a:schemeClr>
                          </a:solidFill>
                          <a:effectLst/>
                          <a:latin typeface="Dubai Medium" panose="020B0603030403030204" pitchFamily="34" charset="-78"/>
                          <a:cs typeface="Dubai Medium" panose="020B0603030403030204" pitchFamily="34" charset="-78"/>
                        </a:rPr>
                        <a:t>A Study on Data Sharing Using Blockchain System and Its Challenges and Applications</a:t>
                      </a: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2022</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b="1" i="0" dirty="0">
                          <a:solidFill>
                            <a:schemeClr val="tx2">
                              <a:lumMod val="25000"/>
                            </a:schemeClr>
                          </a:solidFill>
                          <a:effectLst/>
                          <a:latin typeface="Dubai Medium" panose="020B0603030403030204" pitchFamily="34" charset="-78"/>
                          <a:cs typeface="Dubai Medium" panose="020B0603030403030204" pitchFamily="34" charset="-78"/>
                        </a:rPr>
                        <a:t> IGI GLOBAL Publisher of Timely Knowledge</a:t>
                      </a:r>
                      <a:endParaRPr lang="en-US" b="1" u="sng"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4145815489"/>
                  </a:ext>
                </a:extLst>
              </a:tr>
              <a:tr h="461034">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800" b="1" dirty="0">
                          <a:solidFill>
                            <a:schemeClr val="tx2">
                              <a:lumMod val="25000"/>
                            </a:schemeClr>
                          </a:solidFill>
                          <a:latin typeface="Dubai Medium" panose="020B0603030403030204" pitchFamily="34" charset="-78"/>
                          <a:cs typeface="Dubai Medium" panose="020B0603030403030204" pitchFamily="34" charset="-78"/>
                        </a:rPr>
                        <a:t>Blockchain-Based System and Methods for Sensitive Data Transactions</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2021</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2">
                              <a:lumMod val="25000"/>
                            </a:schemeClr>
                          </a:solidFill>
                          <a:latin typeface="Dubai Medium" panose="020B0603030403030204" pitchFamily="34" charset="-78"/>
                          <a:cs typeface="Dubai Medium" panose="020B0603030403030204" pitchFamily="34" charset="-78"/>
                        </a:rPr>
                        <a:t>IEEE Consumer Electronics Magazine</a:t>
                      </a:r>
                    </a:p>
                  </a:txBody>
                  <a:tcPr>
                    <a:noFill/>
                  </a:tcPr>
                </a:tc>
                <a:extLst>
                  <a:ext uri="{0D108BD9-81ED-4DB2-BD59-A6C34878D82A}">
                    <a16:rowId xmlns:a16="http://schemas.microsoft.com/office/drawing/2014/main" val="2334596343"/>
                  </a:ext>
                </a:extLst>
              </a:tr>
              <a:tr h="461034">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3</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800" b="1" dirty="0">
                          <a:solidFill>
                            <a:schemeClr val="tx2">
                              <a:lumMod val="25000"/>
                            </a:schemeClr>
                          </a:solidFill>
                          <a:latin typeface="Dubai Medium" panose="020B0603030403030204" pitchFamily="34" charset="-78"/>
                          <a:cs typeface="Dubai Medium" panose="020B0603030403030204" pitchFamily="34" charset="-78"/>
                        </a:rPr>
                        <a:t>A Survey on Secured Data Sharing using Ciphertext Policy Attribute Based Encryption in Cloud</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2021</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2">
                              <a:lumMod val="25000"/>
                            </a:schemeClr>
                          </a:solidFill>
                          <a:latin typeface="Dubai Medium" panose="020B0603030403030204" pitchFamily="34" charset="-78"/>
                          <a:cs typeface="Dubai Medium" panose="020B0603030403030204" pitchFamily="34" charset="-78"/>
                        </a:rPr>
                        <a:t>8th International Conference on Smart Computing and Communications (ICSCC),pp. 170-177</a:t>
                      </a:r>
                    </a:p>
                  </a:txBody>
                  <a:tcPr>
                    <a:noFill/>
                  </a:tcPr>
                </a:tc>
                <a:extLst>
                  <a:ext uri="{0D108BD9-81ED-4DB2-BD59-A6C34878D82A}">
                    <a16:rowId xmlns:a16="http://schemas.microsoft.com/office/drawing/2014/main" val="2009262488"/>
                  </a:ext>
                </a:extLst>
              </a:tr>
              <a:tr h="461034">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4</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800" b="1" i="0" dirty="0">
                          <a:solidFill>
                            <a:schemeClr val="tx2">
                              <a:lumMod val="25000"/>
                            </a:schemeClr>
                          </a:solidFill>
                          <a:effectLst/>
                          <a:latin typeface="Dubai Medium" panose="020B0603030403030204" pitchFamily="34" charset="-78"/>
                          <a:cs typeface="Dubai Medium" panose="020B0603030403030204" pitchFamily="34" charset="-78"/>
                        </a:rPr>
                        <a:t>Blockchain based secured information sharing protocol in supply chain management system with key distribution mechanism </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2020</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2">
                              <a:lumMod val="25000"/>
                            </a:schemeClr>
                          </a:solidFill>
                          <a:latin typeface="Dubai Medium" panose="020B0603030403030204" pitchFamily="34" charset="-78"/>
                          <a:cs typeface="Dubai Medium" panose="020B0603030403030204" pitchFamily="34" charset="-78"/>
                        </a:rPr>
                        <a:t>Journal of Information Security and Applications</a:t>
                      </a:r>
                    </a:p>
                  </a:txBody>
                  <a:tcPr>
                    <a:noFill/>
                  </a:tcPr>
                </a:tc>
                <a:extLst>
                  <a:ext uri="{0D108BD9-81ED-4DB2-BD59-A6C34878D82A}">
                    <a16:rowId xmlns:a16="http://schemas.microsoft.com/office/drawing/2014/main" val="2512176197"/>
                  </a:ext>
                </a:extLst>
              </a:tr>
              <a:tr h="461034">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5</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800" b="1" dirty="0">
                          <a:solidFill>
                            <a:schemeClr val="tx2">
                              <a:lumMod val="25000"/>
                            </a:schemeClr>
                          </a:solidFill>
                          <a:latin typeface="Dubai Medium" panose="020B0603030403030204" pitchFamily="34" charset="-78"/>
                          <a:cs typeface="Dubai Medium" panose="020B0603030403030204" pitchFamily="34" charset="-78"/>
                        </a:rPr>
                        <a:t>Security and Trust in Blockchains: Architecture, Key Technologies, and Open Issues</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b="1" dirty="0">
                          <a:solidFill>
                            <a:schemeClr val="tx2">
                              <a:lumMod val="25000"/>
                            </a:schemeClr>
                          </a:solidFill>
                          <a:latin typeface="Dubai Medium" panose="020B0603030403030204" pitchFamily="34" charset="-78"/>
                          <a:cs typeface="Dubai Medium" panose="020B0603030403030204" pitchFamily="34" charset="-78"/>
                        </a:rPr>
                        <a:t>2020</a:t>
                      </a:r>
                      <a:endParaRPr lang="en-IN"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tx2">
                              <a:lumMod val="25000"/>
                            </a:schemeClr>
                          </a:solidFill>
                          <a:latin typeface="Dubai Medium" panose="020B0603030403030204" pitchFamily="34" charset="-78"/>
                          <a:cs typeface="Dubai Medium" panose="020B0603030403030204" pitchFamily="34" charset="-78"/>
                        </a:rPr>
                        <a:t>IEEE Transactions on Computational Social Systems, vol. 7, no. 3, pp. 790-801</a:t>
                      </a:r>
                    </a:p>
                  </a:txBody>
                  <a:tcPr>
                    <a:noFill/>
                  </a:tcPr>
                </a:tc>
                <a:extLst>
                  <a:ext uri="{0D108BD9-81ED-4DB2-BD59-A6C34878D82A}">
                    <a16:rowId xmlns:a16="http://schemas.microsoft.com/office/drawing/2014/main" val="3475479968"/>
                  </a:ext>
                </a:extLst>
              </a:tr>
            </a:tbl>
          </a:graphicData>
        </a:graphic>
      </p:graphicFrame>
    </p:spTree>
    <p:extLst>
      <p:ext uri="{BB962C8B-B14F-4D97-AF65-F5344CB8AC3E}">
        <p14:creationId xmlns:p14="http://schemas.microsoft.com/office/powerpoint/2010/main" val="6156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0"/>
            <a:ext cx="12191999"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a:xfrm>
            <a:off x="901188" y="-43040"/>
            <a:ext cx="10353762" cy="1257300"/>
          </a:xfrm>
        </p:spPr>
        <p:txBody>
          <a:bodyPr>
            <a:normAutofit fontScale="90000"/>
          </a:bodyPr>
          <a:lstStyle/>
          <a:p>
            <a:br>
              <a:rPr lang="en-US" b="1" dirty="0">
                <a:solidFill>
                  <a:schemeClr val="bg1"/>
                </a:solidFill>
              </a:rPr>
            </a:br>
            <a:r>
              <a:rPr lang="en-US" b="1" dirty="0">
                <a:solidFill>
                  <a:schemeClr val="bg1"/>
                </a:solidFill>
              </a:rPr>
              <a:t>LITERATURE SURVEY</a:t>
            </a:r>
            <a:endParaRPr lang="en-IN" b="1" dirty="0">
              <a:solidFill>
                <a:schemeClr val="bg1"/>
              </a:solidFill>
            </a:endParaRPr>
          </a:p>
        </p:txBody>
      </p:sp>
      <p:graphicFrame>
        <p:nvGraphicFramePr>
          <p:cNvPr id="2" name="Table 3">
            <a:extLst>
              <a:ext uri="{FF2B5EF4-FFF2-40B4-BE49-F238E27FC236}">
                <a16:creationId xmlns:a16="http://schemas.microsoft.com/office/drawing/2014/main" id="{66698CF3-85D7-14BC-08BB-6575126B7A9B}"/>
              </a:ext>
            </a:extLst>
          </p:cNvPr>
          <p:cNvGraphicFramePr>
            <a:graphicFrameLocks noGrp="1"/>
          </p:cNvGraphicFramePr>
          <p:nvPr>
            <p:extLst>
              <p:ext uri="{D42A27DB-BD31-4B8C-83A1-F6EECF244321}">
                <p14:modId xmlns:p14="http://schemas.microsoft.com/office/powerpoint/2010/main" val="2168645662"/>
              </p:ext>
            </p:extLst>
          </p:nvPr>
        </p:nvGraphicFramePr>
        <p:xfrm>
          <a:off x="152399" y="1214260"/>
          <a:ext cx="11592758" cy="5586035"/>
        </p:xfrm>
        <a:graphic>
          <a:graphicData uri="http://schemas.openxmlformats.org/drawingml/2006/table">
            <a:tbl>
              <a:tblPr firstRow="1" bandRow="1">
                <a:tableStyleId>{5C22544A-7EE6-4342-B048-85BDC9FD1C3A}</a:tableStyleId>
              </a:tblPr>
              <a:tblGrid>
                <a:gridCol w="757988">
                  <a:extLst>
                    <a:ext uri="{9D8B030D-6E8A-4147-A177-3AD203B41FA5}">
                      <a16:colId xmlns:a16="http://schemas.microsoft.com/office/drawing/2014/main" val="4038464954"/>
                    </a:ext>
                  </a:extLst>
                </a:gridCol>
                <a:gridCol w="6313596">
                  <a:extLst>
                    <a:ext uri="{9D8B030D-6E8A-4147-A177-3AD203B41FA5}">
                      <a16:colId xmlns:a16="http://schemas.microsoft.com/office/drawing/2014/main" val="1163095354"/>
                    </a:ext>
                  </a:extLst>
                </a:gridCol>
                <a:gridCol w="945256">
                  <a:extLst>
                    <a:ext uri="{9D8B030D-6E8A-4147-A177-3AD203B41FA5}">
                      <a16:colId xmlns:a16="http://schemas.microsoft.com/office/drawing/2014/main" val="590803552"/>
                    </a:ext>
                  </a:extLst>
                </a:gridCol>
                <a:gridCol w="3575918">
                  <a:extLst>
                    <a:ext uri="{9D8B030D-6E8A-4147-A177-3AD203B41FA5}">
                      <a16:colId xmlns:a16="http://schemas.microsoft.com/office/drawing/2014/main" val="3102922785"/>
                    </a:ext>
                  </a:extLst>
                </a:gridCol>
              </a:tblGrid>
              <a:tr h="861632">
                <a:tc>
                  <a:txBody>
                    <a:bodyPr/>
                    <a:lstStyle/>
                    <a:p>
                      <a:r>
                        <a:rPr lang="en-US" dirty="0" err="1">
                          <a:solidFill>
                            <a:schemeClr val="tx2">
                              <a:lumMod val="25000"/>
                            </a:schemeClr>
                          </a:solidFill>
                          <a:latin typeface="Dubai Medium" panose="020B0603030403030204" pitchFamily="34" charset="-78"/>
                          <a:cs typeface="Dubai Medium" panose="020B0603030403030204" pitchFamily="34" charset="-78"/>
                        </a:rPr>
                        <a:t>Sl.No</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TITLE </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Year of Publication</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Journal Name </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997242473"/>
                  </a:ext>
                </a:extLst>
              </a:tr>
              <a:tr h="1120121">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6</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IN" sz="1600" b="1" i="0" dirty="0">
                          <a:solidFill>
                            <a:schemeClr val="tx2">
                              <a:lumMod val="25000"/>
                            </a:schemeClr>
                          </a:solidFill>
                          <a:effectLst/>
                          <a:latin typeface="Dubai Medium" panose="020B0603030403030204" pitchFamily="34" charset="-78"/>
                          <a:cs typeface="Dubai Medium" panose="020B0603030403030204" pitchFamily="34" charset="-78"/>
                        </a:rPr>
                        <a:t>A Review Paper on DES, AES, RSA Encryption Standards</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dirty="0">
                          <a:solidFill>
                            <a:schemeClr val="tx2">
                              <a:lumMod val="25000"/>
                            </a:schemeClr>
                          </a:solidFill>
                          <a:latin typeface="Dubai Medium" panose="020B0603030403030204" pitchFamily="34" charset="-78"/>
                          <a:cs typeface="Dubai Medium" panose="020B0603030403030204" pitchFamily="34" charset="-78"/>
                        </a:rPr>
                        <a:t>2020</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1" dirty="0">
                          <a:solidFill>
                            <a:schemeClr val="tx2">
                              <a:lumMod val="25000"/>
                            </a:schemeClr>
                          </a:solidFill>
                          <a:effectLst/>
                          <a:latin typeface="Dubai Medium" panose="020B0603030403030204" pitchFamily="34" charset="-78"/>
                          <a:cs typeface="Dubai Medium" panose="020B0603030403030204" pitchFamily="34" charset="-78"/>
                        </a:rPr>
                        <a:t>9th International Conference System Modeling and Advancement in Research Trends (SMART)</a:t>
                      </a:r>
                      <a:r>
                        <a:rPr lang="en-US" sz="1600" b="1" i="0" dirty="0">
                          <a:solidFill>
                            <a:schemeClr val="tx2">
                              <a:lumMod val="25000"/>
                            </a:schemeClr>
                          </a:solidFill>
                          <a:effectLst/>
                          <a:latin typeface="Dubai Medium" panose="020B0603030403030204" pitchFamily="34" charset="-78"/>
                          <a:cs typeface="Dubai Medium" panose="020B0603030403030204" pitchFamily="34" charset="-78"/>
                        </a:rPr>
                        <a:t>,pp. 333-338</a:t>
                      </a:r>
                      <a:endParaRPr lang="en-US"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977914144"/>
                  </a:ext>
                </a:extLst>
              </a:tr>
              <a:tr h="603142">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7</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i="0" dirty="0">
                          <a:solidFill>
                            <a:schemeClr val="tx2">
                              <a:lumMod val="25000"/>
                            </a:schemeClr>
                          </a:solidFill>
                          <a:effectLst/>
                          <a:latin typeface="Dubai Medium" panose="020B0603030403030204" pitchFamily="34" charset="-78"/>
                          <a:cs typeface="Dubai Medium" panose="020B0603030403030204" pitchFamily="34" charset="-78"/>
                        </a:rPr>
                        <a:t>Blockchain-Enabled Information Sharing Within a Supply Chain: A Systematic Literature Review</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dirty="0">
                          <a:solidFill>
                            <a:schemeClr val="tx2">
                              <a:lumMod val="25000"/>
                            </a:schemeClr>
                          </a:solidFill>
                          <a:latin typeface="Dubai Medium" panose="020B0603030403030204" pitchFamily="34" charset="-78"/>
                          <a:cs typeface="Dubai Medium" panose="020B0603030403030204" pitchFamily="34" charset="-78"/>
                        </a:rPr>
                        <a:t>2020</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nl-NL" sz="1600" b="1" i="1" dirty="0">
                          <a:solidFill>
                            <a:schemeClr val="tx2">
                              <a:lumMod val="25000"/>
                            </a:schemeClr>
                          </a:solidFill>
                          <a:effectLst/>
                          <a:latin typeface="Dubai Medium" panose="020B0603030403030204" pitchFamily="34" charset="-78"/>
                          <a:cs typeface="Dubai Medium" panose="020B0603030403030204" pitchFamily="34" charset="-78"/>
                        </a:rPr>
                        <a:t>IEEE Access</a:t>
                      </a:r>
                      <a:r>
                        <a:rPr lang="nl-NL" sz="1600" b="1" i="0" dirty="0">
                          <a:solidFill>
                            <a:schemeClr val="tx2">
                              <a:lumMod val="25000"/>
                            </a:schemeClr>
                          </a:solidFill>
                          <a:effectLst/>
                          <a:latin typeface="Dubai Medium" panose="020B0603030403030204" pitchFamily="34" charset="-78"/>
                          <a:cs typeface="Dubai Medium" panose="020B0603030403030204" pitchFamily="34" charset="-78"/>
                        </a:rPr>
                        <a:t>, vol. 8, pp. 49645-49656</a:t>
                      </a:r>
                      <a:endParaRPr lang="en-US" sz="1600" b="1" u="sng"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1556202230"/>
                  </a:ext>
                </a:extLst>
              </a:tr>
              <a:tr h="861632">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8</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i="0" kern="1200" dirty="0">
                          <a:solidFill>
                            <a:schemeClr val="tx2">
                              <a:lumMod val="25000"/>
                            </a:schemeClr>
                          </a:solidFill>
                          <a:effectLst/>
                          <a:latin typeface="Dubai Medium" panose="020B0603030403030204" pitchFamily="34" charset="-78"/>
                          <a:ea typeface="+mn-ea"/>
                          <a:cs typeface="Dubai Medium" panose="020B0603030403030204" pitchFamily="34" charset="-78"/>
                        </a:rPr>
                        <a:t>A System Architecture of Cybersecurity Information Exchange with Privacy (CYBEX-P)</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kern="1200" dirty="0">
                          <a:solidFill>
                            <a:schemeClr val="tx2">
                              <a:lumMod val="25000"/>
                            </a:schemeClr>
                          </a:solidFill>
                          <a:latin typeface="Dubai Medium" panose="020B0603030403030204" pitchFamily="34" charset="-78"/>
                          <a:ea typeface="+mn-ea"/>
                          <a:cs typeface="Dubai Medium" panose="020B0603030403030204" pitchFamily="34" charset="-78"/>
                        </a:rPr>
                        <a:t>2019</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i="1" kern="1200" dirty="0">
                          <a:solidFill>
                            <a:schemeClr val="tx2">
                              <a:lumMod val="25000"/>
                            </a:schemeClr>
                          </a:solidFill>
                          <a:effectLst/>
                          <a:latin typeface="Dubai Medium" panose="020B0603030403030204" pitchFamily="34" charset="-78"/>
                          <a:ea typeface="+mn-ea"/>
                          <a:cs typeface="Dubai Medium" panose="020B0603030403030204" pitchFamily="34" charset="-78"/>
                        </a:rPr>
                        <a:t>IEEE 9th Annual Computing and Communication Workshop and Conference (CCWC)</a:t>
                      </a:r>
                      <a:endParaRPr lang="en-US" sz="1600" b="1" i="0" kern="1200" dirty="0">
                        <a:solidFill>
                          <a:schemeClr val="tx2">
                            <a:lumMod val="25000"/>
                          </a:schemeClr>
                        </a:solidFill>
                        <a:effectLst/>
                        <a:latin typeface="Dubai Medium" panose="020B0603030403030204" pitchFamily="34" charset="-78"/>
                        <a:ea typeface="+mn-ea"/>
                        <a:cs typeface="Dubai Medium" panose="020B0603030403030204" pitchFamily="34" charset="-78"/>
                      </a:endParaRPr>
                    </a:p>
                  </a:txBody>
                  <a:tcPr>
                    <a:noFill/>
                  </a:tcPr>
                </a:tc>
                <a:extLst>
                  <a:ext uri="{0D108BD9-81ED-4DB2-BD59-A6C34878D82A}">
                    <a16:rowId xmlns:a16="http://schemas.microsoft.com/office/drawing/2014/main" val="1979064406"/>
                  </a:ext>
                </a:extLst>
              </a:tr>
              <a:tr h="1120121">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9</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i="0" dirty="0">
                          <a:solidFill>
                            <a:schemeClr val="tx2">
                              <a:lumMod val="25000"/>
                            </a:schemeClr>
                          </a:solidFill>
                          <a:effectLst/>
                          <a:latin typeface="Dubai Medium" panose="020B0603030403030204" pitchFamily="34" charset="-78"/>
                          <a:cs typeface="Dubai Medium" panose="020B0603030403030204" pitchFamily="34" charset="-78"/>
                        </a:rPr>
                        <a:t>Information Encryption Based on the Synthesis of a Neural Network and AES Algorithm</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dirty="0">
                          <a:solidFill>
                            <a:schemeClr val="tx2">
                              <a:lumMod val="25000"/>
                            </a:schemeClr>
                          </a:solidFill>
                          <a:latin typeface="Dubai Medium" panose="020B0603030403030204" pitchFamily="34" charset="-78"/>
                          <a:cs typeface="Dubai Medium" panose="020B0603030403030204" pitchFamily="34" charset="-78"/>
                        </a:rPr>
                        <a:t>2019</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IN" sz="1600" b="1" i="1" dirty="0">
                          <a:solidFill>
                            <a:schemeClr val="tx2">
                              <a:lumMod val="25000"/>
                            </a:schemeClr>
                          </a:solidFill>
                          <a:effectLst/>
                          <a:latin typeface="Dubai Medium" panose="020B0603030403030204" pitchFamily="34" charset="-78"/>
                          <a:cs typeface="Dubai Medium" panose="020B0603030403030204" pitchFamily="34" charset="-78"/>
                        </a:rPr>
                        <a:t>3rd International Conference on Advanced Information and Communications Technologies (AICT)</a:t>
                      </a:r>
                      <a:r>
                        <a:rPr lang="en-IN" sz="1600" b="1" i="0" dirty="0">
                          <a:solidFill>
                            <a:schemeClr val="tx2">
                              <a:lumMod val="25000"/>
                            </a:schemeClr>
                          </a:solidFill>
                          <a:effectLst/>
                          <a:latin typeface="Dubai Medium" panose="020B0603030403030204" pitchFamily="34" charset="-78"/>
                          <a:cs typeface="Dubai Medium" panose="020B0603030403030204" pitchFamily="34" charset="-78"/>
                        </a:rPr>
                        <a:t>, pp. 447-450</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518455663"/>
                  </a:ext>
                </a:extLst>
              </a:tr>
              <a:tr h="966619">
                <a:tc>
                  <a:txBody>
                    <a:bodyPr/>
                    <a:lstStyle/>
                    <a:p>
                      <a:r>
                        <a:rPr lang="en-US" dirty="0">
                          <a:solidFill>
                            <a:schemeClr val="tx2">
                              <a:lumMod val="25000"/>
                            </a:schemeClr>
                          </a:solidFill>
                          <a:latin typeface="Dubai Medium" panose="020B0603030403030204" pitchFamily="34" charset="-78"/>
                          <a:cs typeface="Dubai Medium" panose="020B0603030403030204" pitchFamily="34" charset="-78"/>
                        </a:rPr>
                        <a:t>10</a:t>
                      </a:r>
                      <a:endParaRPr lang="en-IN"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i="0" dirty="0">
                          <a:solidFill>
                            <a:schemeClr val="tx2">
                              <a:lumMod val="25000"/>
                            </a:schemeClr>
                          </a:solidFill>
                          <a:effectLst/>
                          <a:latin typeface="Dubai Medium" panose="020B0603030403030204" pitchFamily="34" charset="-78"/>
                          <a:cs typeface="Dubai Medium" panose="020B0603030403030204" pitchFamily="34" charset="-78"/>
                        </a:rPr>
                        <a:t>Design of password encryption model based on AES algorithm</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r>
                        <a:rPr lang="en-US" sz="1600" b="1" dirty="0">
                          <a:solidFill>
                            <a:schemeClr val="tx2">
                              <a:lumMod val="25000"/>
                            </a:schemeClr>
                          </a:solidFill>
                          <a:latin typeface="Dubai Medium" panose="020B0603030403030204" pitchFamily="34" charset="-78"/>
                          <a:cs typeface="Dubai Medium" panose="020B0603030403030204" pitchFamily="34" charset="-78"/>
                        </a:rPr>
                        <a:t>2019</a:t>
                      </a:r>
                      <a:endParaRPr lang="en-IN"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1" dirty="0">
                          <a:solidFill>
                            <a:schemeClr val="tx2">
                              <a:lumMod val="25000"/>
                            </a:schemeClr>
                          </a:solidFill>
                          <a:effectLst/>
                          <a:latin typeface="Dubai Medium" panose="020B0603030403030204" pitchFamily="34" charset="-78"/>
                          <a:cs typeface="Dubai Medium" panose="020B0603030403030204" pitchFamily="34" charset="-78"/>
                        </a:rPr>
                        <a:t>IEEE 1st International Conference on Civil Aviation Safety and Information Technology (ICCASIT)</a:t>
                      </a:r>
                      <a:r>
                        <a:rPr lang="en-US" sz="1600" b="1" i="0" dirty="0">
                          <a:solidFill>
                            <a:schemeClr val="tx2">
                              <a:lumMod val="25000"/>
                            </a:schemeClr>
                          </a:solidFill>
                          <a:effectLst/>
                          <a:latin typeface="Dubai Medium" panose="020B0603030403030204" pitchFamily="34" charset="-78"/>
                          <a:cs typeface="Dubai Medium" panose="020B0603030403030204" pitchFamily="34" charset="-78"/>
                        </a:rPr>
                        <a:t>, pp. 385-389</a:t>
                      </a:r>
                      <a:endParaRPr lang="en-US" sz="1600" b="1" dirty="0">
                        <a:solidFill>
                          <a:schemeClr val="tx2">
                            <a:lumMod val="25000"/>
                          </a:schemeClr>
                        </a:solidFill>
                        <a:latin typeface="Dubai Medium" panose="020B0603030403030204" pitchFamily="34" charset="-78"/>
                        <a:cs typeface="Dubai Medium" panose="020B0603030403030204" pitchFamily="34" charset="-78"/>
                      </a:endParaRPr>
                    </a:p>
                  </a:txBody>
                  <a:tcPr>
                    <a:noFill/>
                  </a:tcPr>
                </a:tc>
                <a:extLst>
                  <a:ext uri="{0D108BD9-81ED-4DB2-BD59-A6C34878D82A}">
                    <a16:rowId xmlns:a16="http://schemas.microsoft.com/office/drawing/2014/main" val="2291681507"/>
                  </a:ext>
                </a:extLst>
              </a:tr>
            </a:tbl>
          </a:graphicData>
        </a:graphic>
      </p:graphicFrame>
    </p:spTree>
    <p:extLst>
      <p:ext uri="{BB962C8B-B14F-4D97-AF65-F5344CB8AC3E}">
        <p14:creationId xmlns:p14="http://schemas.microsoft.com/office/powerpoint/2010/main" val="369014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PROBLEM STATEMENT </a:t>
            </a:r>
            <a:endParaRPr lang="en-IN" dirty="0">
              <a:solidFill>
                <a:schemeClr val="bg1"/>
              </a:solidFill>
            </a:endParaRPr>
          </a:p>
        </p:txBody>
      </p:sp>
      <p:sp>
        <p:nvSpPr>
          <p:cNvPr id="6" name="TextBox 5">
            <a:extLst>
              <a:ext uri="{FF2B5EF4-FFF2-40B4-BE49-F238E27FC236}">
                <a16:creationId xmlns:a16="http://schemas.microsoft.com/office/drawing/2014/main" id="{970A5D52-227D-F3A8-28E9-61A3F3F1B7D9}"/>
              </a:ext>
            </a:extLst>
          </p:cNvPr>
          <p:cNvSpPr txBox="1"/>
          <p:nvPr/>
        </p:nvSpPr>
        <p:spPr>
          <a:xfrm>
            <a:off x="649940" y="2365392"/>
            <a:ext cx="10892118" cy="3447098"/>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chemeClr val="accent1">
                    <a:lumMod val="20000"/>
                    <a:lumOff val="80000"/>
                  </a:schemeClr>
                </a:solidFill>
              </a:rPr>
              <a:t>Sensitive data transaction is confidential information that must be kept safe and out of reach from all outsiders unless they have permission to access it. </a:t>
            </a:r>
          </a:p>
          <a:p>
            <a:pPr marL="285750" indent="-285750">
              <a:buFont typeface="Arial" panose="020B0604020202020204" pitchFamily="34" charset="0"/>
              <a:buChar char="•"/>
            </a:pPr>
            <a:endParaRPr lang="en-US" sz="2000" b="1" dirty="0">
              <a:solidFill>
                <a:schemeClr val="accent1">
                  <a:lumMod val="20000"/>
                  <a:lumOff val="80000"/>
                </a:schemeClr>
              </a:solidFill>
            </a:endParaRPr>
          </a:p>
          <a:p>
            <a:pPr marL="285750" indent="-285750">
              <a:buFont typeface="Arial" panose="020B0604020202020204" pitchFamily="34" charset="0"/>
              <a:buChar char="•"/>
            </a:pPr>
            <a:r>
              <a:rPr lang="en-US" sz="2000" b="1" dirty="0">
                <a:solidFill>
                  <a:schemeClr val="accent1">
                    <a:lumMod val="20000"/>
                    <a:lumOff val="80000"/>
                  </a:schemeClr>
                </a:solidFill>
              </a:rPr>
              <a:t>Access to sensitive data should be limited through sufficient data security and information security practices designed to prevent data leaks and data breaches.</a:t>
            </a:r>
          </a:p>
          <a:p>
            <a:pPr marL="285750" indent="-285750">
              <a:buFont typeface="Arial" panose="020B0604020202020204" pitchFamily="34" charset="0"/>
              <a:buChar char="•"/>
            </a:pPr>
            <a:endParaRPr lang="en-US" sz="2000" b="1" dirty="0">
              <a:solidFill>
                <a:schemeClr val="accent1">
                  <a:lumMod val="20000"/>
                  <a:lumOff val="80000"/>
                </a:schemeClr>
              </a:solidFill>
            </a:endParaRPr>
          </a:p>
          <a:p>
            <a:pPr marL="285750" indent="-285750">
              <a:buFont typeface="Arial" panose="020B0604020202020204" pitchFamily="34" charset="0"/>
              <a:buChar char="•"/>
            </a:pPr>
            <a:r>
              <a:rPr lang="en-US" sz="2000" b="1" dirty="0">
                <a:solidFill>
                  <a:schemeClr val="accent1">
                    <a:lumMod val="20000"/>
                    <a:lumOff val="80000"/>
                  </a:schemeClr>
                </a:solidFill>
              </a:rPr>
              <a:t>Sensitive data can be any sort of information that needs to be protected from unauthorized access to safeguard the privacy or security of an individual or organization. </a:t>
            </a:r>
          </a:p>
          <a:p>
            <a:pPr marL="285750" indent="-285750">
              <a:buFont typeface="Arial" panose="020B0604020202020204" pitchFamily="34" charset="0"/>
              <a:buChar char="•"/>
            </a:pPr>
            <a:endParaRPr lang="en-US" sz="2000" b="1" dirty="0">
              <a:solidFill>
                <a:schemeClr val="accent1">
                  <a:lumMod val="20000"/>
                  <a:lumOff val="80000"/>
                </a:schemeClr>
              </a:solidFill>
            </a:endParaRPr>
          </a:p>
          <a:p>
            <a:pPr marL="285750" indent="-285750">
              <a:buFont typeface="Arial" panose="020B0604020202020204" pitchFamily="34" charset="0"/>
              <a:buChar char="•"/>
            </a:pPr>
            <a:r>
              <a:rPr lang="en-US" sz="2000" b="1" dirty="0">
                <a:solidFill>
                  <a:schemeClr val="accent1">
                    <a:lumMod val="20000"/>
                    <a:lumOff val="80000"/>
                  </a:schemeClr>
                </a:solidFill>
              </a:rPr>
              <a:t>It can include any information pertaining to: Passwords. </a:t>
            </a:r>
          </a:p>
          <a:p>
            <a:endParaRPr lang="en-US" sz="1800" b="1" dirty="0">
              <a:solidFill>
                <a:schemeClr val="tx2">
                  <a:lumMod val="25000"/>
                </a:schemeClr>
              </a:solidFill>
            </a:endParaRPr>
          </a:p>
        </p:txBody>
      </p:sp>
    </p:spTree>
    <p:extLst>
      <p:ext uri="{BB962C8B-B14F-4D97-AF65-F5344CB8AC3E}">
        <p14:creationId xmlns:p14="http://schemas.microsoft.com/office/powerpoint/2010/main" val="45056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p:txBody>
          <a:bodyPr/>
          <a:lstStyle/>
          <a:p>
            <a:r>
              <a:rPr lang="en-IN" dirty="0">
                <a:solidFill>
                  <a:schemeClr val="bg1"/>
                </a:solidFill>
              </a:rPr>
              <a:t>ADVANCEMENTS</a:t>
            </a:r>
          </a:p>
        </p:txBody>
      </p:sp>
      <p:sp>
        <p:nvSpPr>
          <p:cNvPr id="4" name="Text Placeholder 3">
            <a:extLst>
              <a:ext uri="{FF2B5EF4-FFF2-40B4-BE49-F238E27FC236}">
                <a16:creationId xmlns:a16="http://schemas.microsoft.com/office/drawing/2014/main" id="{029AA4BF-AF01-30B5-7E48-9526A95359A7}"/>
              </a:ext>
            </a:extLst>
          </p:cNvPr>
          <p:cNvSpPr>
            <a:spLocks noGrp="1"/>
          </p:cNvSpPr>
          <p:nvPr>
            <p:ph type="body" idx="1"/>
          </p:nvPr>
        </p:nvSpPr>
        <p:spPr/>
        <p:txBody>
          <a:bodyPr/>
          <a:lstStyle/>
          <a:p>
            <a:r>
              <a:rPr lang="en-IN" b="1" dirty="0">
                <a:solidFill>
                  <a:schemeClr val="tx2">
                    <a:lumMod val="50000"/>
                  </a:schemeClr>
                </a:solidFill>
              </a:rPr>
              <a:t>Existing System </a:t>
            </a:r>
          </a:p>
        </p:txBody>
      </p:sp>
      <p:sp>
        <p:nvSpPr>
          <p:cNvPr id="5" name="Content Placeholder 4">
            <a:extLst>
              <a:ext uri="{FF2B5EF4-FFF2-40B4-BE49-F238E27FC236}">
                <a16:creationId xmlns:a16="http://schemas.microsoft.com/office/drawing/2014/main" id="{CEEB38BD-9EC9-0B8E-EC49-52230B5CF14F}"/>
              </a:ext>
            </a:extLst>
          </p:cNvPr>
          <p:cNvSpPr>
            <a:spLocks noGrp="1"/>
          </p:cNvSpPr>
          <p:nvPr>
            <p:ph sz="half" idx="2"/>
          </p:nvPr>
        </p:nvSpPr>
        <p:spPr/>
        <p:txBody>
          <a:bodyPr>
            <a:normAutofit/>
          </a:bodyPr>
          <a:lstStyle/>
          <a:p>
            <a:r>
              <a:rPr lang="en-US" sz="1800" dirty="0">
                <a:solidFill>
                  <a:schemeClr val="tx1"/>
                </a:solidFill>
                <a:effectLst/>
                <a:latin typeface="Times New Roman" panose="02020603050405020304" pitchFamily="18" charset="0"/>
                <a:ea typeface="Calibri" panose="020F0502020204030204" pitchFamily="34" charset="0"/>
              </a:rPr>
              <a:t>Most of the existing homomorphic secret sharing and secure multi-party computing technologies have the problems of massive communication rounds and too much traffic load.</a:t>
            </a:r>
          </a:p>
          <a:p>
            <a:r>
              <a:rPr lang="en-US" sz="1800" b="1" u="sng" kern="1800" dirty="0">
                <a:solidFill>
                  <a:schemeClr val="tx1"/>
                </a:solidFill>
                <a:effectLst/>
                <a:latin typeface="Times New Roman" panose="02020603050405020304" pitchFamily="18" charset="0"/>
                <a:ea typeface="Times New Roman" panose="02020603050405020304" pitchFamily="18" charset="0"/>
              </a:rPr>
              <a:t>Methodology: </a:t>
            </a:r>
            <a:r>
              <a:rPr lang="en-US" sz="1800" kern="1800" dirty="0">
                <a:solidFill>
                  <a:schemeClr val="tx1"/>
                </a:solidFill>
                <a:effectLst/>
                <a:latin typeface="Times New Roman" panose="02020603050405020304" pitchFamily="18" charset="0"/>
                <a:ea typeface="Times New Roman" panose="02020603050405020304" pitchFamily="18" charset="0"/>
              </a:rPr>
              <a:t>Different Hash Function Model, DSA Encryption.</a:t>
            </a:r>
            <a:endParaRPr lang="en-US" kern="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
        <p:nvSpPr>
          <p:cNvPr id="6" name="Text Placeholder 5">
            <a:extLst>
              <a:ext uri="{FF2B5EF4-FFF2-40B4-BE49-F238E27FC236}">
                <a16:creationId xmlns:a16="http://schemas.microsoft.com/office/drawing/2014/main" id="{AB5DC171-F477-8074-EF49-E3B41F5B81FD}"/>
              </a:ext>
            </a:extLst>
          </p:cNvPr>
          <p:cNvSpPr>
            <a:spLocks noGrp="1"/>
          </p:cNvSpPr>
          <p:nvPr>
            <p:ph type="body" sz="quarter" idx="3"/>
          </p:nvPr>
        </p:nvSpPr>
        <p:spPr/>
        <p:txBody>
          <a:bodyPr/>
          <a:lstStyle/>
          <a:p>
            <a:r>
              <a:rPr lang="en-IN" b="1" dirty="0">
                <a:solidFill>
                  <a:schemeClr val="tx2">
                    <a:lumMod val="50000"/>
                  </a:schemeClr>
                </a:solidFill>
              </a:rPr>
              <a:t>Proposed System </a:t>
            </a:r>
          </a:p>
        </p:txBody>
      </p:sp>
      <p:sp>
        <p:nvSpPr>
          <p:cNvPr id="7" name="Content Placeholder 6">
            <a:extLst>
              <a:ext uri="{FF2B5EF4-FFF2-40B4-BE49-F238E27FC236}">
                <a16:creationId xmlns:a16="http://schemas.microsoft.com/office/drawing/2014/main" id="{41BDD528-1ECD-FD84-3677-CBD741A8D9B4}"/>
              </a:ext>
            </a:extLst>
          </p:cNvPr>
          <p:cNvSpPr>
            <a:spLocks noGrp="1"/>
          </p:cNvSpPr>
          <p:nvPr>
            <p:ph sz="quarter" idx="4"/>
          </p:nvPr>
        </p:nvSpPr>
        <p:spPr/>
        <p:txBody>
          <a:bodyPr>
            <a:normAutofit/>
          </a:bodyPr>
          <a:lstStyle/>
          <a:p>
            <a:r>
              <a:rPr lang="en-US" sz="1800" dirty="0">
                <a:solidFill>
                  <a:schemeClr val="tx1"/>
                </a:solidFill>
                <a:effectLst/>
                <a:latin typeface="Times New Roman" panose="02020603050405020304" pitchFamily="18" charset="0"/>
                <a:ea typeface="Calibri" panose="020F0502020204030204" pitchFamily="34" charset="0"/>
              </a:rPr>
              <a:t>The proposed smart system is used by admin or authority getting involved in the transfer of sensitive data. The final sensitive data </a:t>
            </a:r>
            <a:r>
              <a:rPr lang="en-US" dirty="0">
                <a:solidFill>
                  <a:schemeClr val="tx1"/>
                </a:solidFill>
                <a:effectLst/>
                <a:latin typeface="Times New Roman" panose="02020603050405020304" pitchFamily="18" charset="0"/>
                <a:ea typeface="Calibri" panose="020F0502020204030204" pitchFamily="34" charset="0"/>
              </a:rPr>
              <a:t>is only accessed</a:t>
            </a:r>
            <a:r>
              <a:rPr lang="en-US" sz="1800" dirty="0">
                <a:solidFill>
                  <a:schemeClr val="tx1"/>
                </a:solidFill>
                <a:effectLst/>
                <a:latin typeface="Times New Roman" panose="02020603050405020304" pitchFamily="18" charset="0"/>
                <a:ea typeface="Calibri" panose="020F0502020204030204" pitchFamily="34" charset="0"/>
              </a:rPr>
              <a:t> by the final data administrator or authority person.</a:t>
            </a:r>
          </a:p>
          <a:p>
            <a:r>
              <a:rPr lang="en-US" sz="1800" b="1" u="sng" kern="1800" dirty="0">
                <a:solidFill>
                  <a:schemeClr val="tx1"/>
                </a:solidFill>
                <a:effectLst/>
                <a:latin typeface="Times New Roman" panose="02020603050405020304" pitchFamily="18" charset="0"/>
                <a:ea typeface="Times New Roman" panose="02020603050405020304" pitchFamily="18" charset="0"/>
              </a:rPr>
              <a:t>Methodology: </a:t>
            </a:r>
            <a:r>
              <a:rPr lang="en-US" sz="1800" kern="1800" dirty="0">
                <a:solidFill>
                  <a:schemeClr val="tx1"/>
                </a:solidFill>
                <a:effectLst/>
                <a:latin typeface="Times New Roman" panose="02020603050405020304" pitchFamily="18" charset="0"/>
                <a:ea typeface="Times New Roman" panose="02020603050405020304" pitchFamily="18" charset="0"/>
              </a:rPr>
              <a:t>SHA algorithm, AES Algorithm.</a:t>
            </a:r>
            <a:endParaRPr lang="en-US" kern="1800" dirty="0">
              <a:solidFill>
                <a:schemeClr val="tx1"/>
              </a:solidFill>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85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788986" y="322249"/>
            <a:ext cx="10353762" cy="970450"/>
          </a:xfrm>
        </p:spPr>
        <p:txBody>
          <a:bodyPr/>
          <a:lstStyle/>
          <a:p>
            <a:r>
              <a:rPr lang="en-US" dirty="0">
                <a:solidFill>
                  <a:schemeClr val="bg1"/>
                </a:solidFill>
              </a:rPr>
              <a:t>DEVELOPMENT ENVIRONMENT</a:t>
            </a:r>
            <a:endParaRPr lang="en-IN" dirty="0">
              <a:solidFill>
                <a:schemeClr val="bg1"/>
              </a:solidFill>
            </a:endParaRPr>
          </a:p>
        </p:txBody>
      </p:sp>
      <p:sp>
        <p:nvSpPr>
          <p:cNvPr id="4" name="Text Placeholder 3">
            <a:extLst>
              <a:ext uri="{FF2B5EF4-FFF2-40B4-BE49-F238E27FC236}">
                <a16:creationId xmlns:a16="http://schemas.microsoft.com/office/drawing/2014/main" id="{6EEB6631-55D3-4CB9-AC60-5DE6072FBDCC}"/>
              </a:ext>
            </a:extLst>
          </p:cNvPr>
          <p:cNvSpPr>
            <a:spLocks noGrp="1"/>
          </p:cNvSpPr>
          <p:nvPr>
            <p:ph type="body" idx="1"/>
          </p:nvPr>
        </p:nvSpPr>
        <p:spPr/>
        <p:txBody>
          <a:bodyPr/>
          <a:lstStyle/>
          <a:p>
            <a:r>
              <a:rPr lang="en-US" b="1" dirty="0">
                <a:solidFill>
                  <a:schemeClr val="tx2">
                    <a:lumMod val="50000"/>
                  </a:schemeClr>
                </a:solidFill>
              </a:rPr>
              <a:t>HARDWARE REQUIREMENTS</a:t>
            </a:r>
            <a:endParaRPr lang="en-IN" b="1" dirty="0">
              <a:solidFill>
                <a:schemeClr val="tx2">
                  <a:lumMod val="50000"/>
                </a:schemeClr>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sz="half" idx="2"/>
          </p:nvPr>
        </p:nvSpPr>
        <p:spPr/>
        <p:txBody>
          <a:bodyPr>
            <a:normAutofit/>
          </a:bodyPr>
          <a:lstStyle/>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PROCESSOR			:       DUAL CORE 2 DUOS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RAM				        :	2 GB 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HARD DISK 			:	250 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
        <p:nvSpPr>
          <p:cNvPr id="5" name="Text Placeholder 4">
            <a:extLst>
              <a:ext uri="{FF2B5EF4-FFF2-40B4-BE49-F238E27FC236}">
                <a16:creationId xmlns:a16="http://schemas.microsoft.com/office/drawing/2014/main" id="{231F5FED-2677-488A-BC12-53619AD3578E}"/>
              </a:ext>
            </a:extLst>
          </p:cNvPr>
          <p:cNvSpPr>
            <a:spLocks noGrp="1"/>
          </p:cNvSpPr>
          <p:nvPr>
            <p:ph type="body" sz="quarter" idx="3"/>
          </p:nvPr>
        </p:nvSpPr>
        <p:spPr/>
        <p:txBody>
          <a:bodyPr/>
          <a:lstStyle/>
          <a:p>
            <a:r>
              <a:rPr lang="en-US" b="1" dirty="0">
                <a:solidFill>
                  <a:schemeClr val="tx2">
                    <a:lumMod val="50000"/>
                  </a:schemeClr>
                </a:solidFill>
              </a:rPr>
              <a:t>SOFTWARE REQUIREMENTS</a:t>
            </a:r>
            <a:endParaRPr lang="en-IN" b="1" dirty="0">
              <a:solidFill>
                <a:schemeClr val="tx2">
                  <a:lumMod val="50000"/>
                </a:schemeClr>
              </a:solidFill>
            </a:endParaRPr>
          </a:p>
        </p:txBody>
      </p:sp>
      <p:sp>
        <p:nvSpPr>
          <p:cNvPr id="6" name="Content Placeholder 5">
            <a:extLst>
              <a:ext uri="{FF2B5EF4-FFF2-40B4-BE49-F238E27FC236}">
                <a16:creationId xmlns:a16="http://schemas.microsoft.com/office/drawing/2014/main" id="{D82DD9A5-10A7-4430-8AE5-8BE607F4A720}"/>
              </a:ext>
            </a:extLst>
          </p:cNvPr>
          <p:cNvSpPr>
            <a:spLocks noGrp="1"/>
          </p:cNvSpPr>
          <p:nvPr>
            <p:ph sz="quarter" idx="4"/>
          </p:nvPr>
        </p:nvSpPr>
        <p:spPr/>
        <p:txBody>
          <a:bodyPr>
            <a:normAutofit/>
          </a:bodyPr>
          <a:lstStyle/>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FRONT END </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HTML, CSS,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JQuery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BACK END</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JAVA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 (S/W Used)</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ECLIPSE</a:t>
            </a:r>
          </a:p>
          <a:p>
            <a:pPr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OS	                  :  	      WINDOWS 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solidFill>
                <a:schemeClr val="tx1"/>
              </a:solidFill>
            </a:endParaRPr>
          </a:p>
        </p:txBody>
      </p:sp>
      <p:sp>
        <p:nvSpPr>
          <p:cNvPr id="7" name="TextBox 6">
            <a:extLst>
              <a:ext uri="{FF2B5EF4-FFF2-40B4-BE49-F238E27FC236}">
                <a16:creationId xmlns:a16="http://schemas.microsoft.com/office/drawing/2014/main" id="{0DEFA26D-2DFC-FB97-5FB5-D86E2FE47511}"/>
              </a:ext>
            </a:extLst>
          </p:cNvPr>
          <p:cNvSpPr txBox="1"/>
          <p:nvPr/>
        </p:nvSpPr>
        <p:spPr>
          <a:xfrm>
            <a:off x="1443318" y="6166419"/>
            <a:ext cx="10076329" cy="369332"/>
          </a:xfrm>
          <a:prstGeom prst="rect">
            <a:avLst/>
          </a:prstGeom>
          <a:noFill/>
        </p:spPr>
        <p:txBody>
          <a:bodyPr wrap="square" rtlCol="0">
            <a:spAutoFit/>
          </a:bodyPr>
          <a:lstStyle/>
          <a:p>
            <a:r>
              <a:rPr lang="en-IN" u="sng" dirty="0">
                <a:solidFill>
                  <a:schemeClr val="accent5">
                    <a:lumMod val="40000"/>
                    <a:lumOff val="60000"/>
                  </a:schemeClr>
                </a:solidFill>
              </a:rPr>
              <a:t>TECHNOLOGIES USED</a:t>
            </a:r>
            <a:r>
              <a:rPr lang="en-IN" dirty="0">
                <a:solidFill>
                  <a:schemeClr val="accent5">
                    <a:lumMod val="40000"/>
                    <a:lumOff val="60000"/>
                  </a:schemeClr>
                </a:solidFill>
              </a:rPr>
              <a:t>:   </a:t>
            </a:r>
            <a:r>
              <a:rPr lang="en-IN" dirty="0"/>
              <a:t>SHA Algorithm, AES Algorithm, Block-chain technology, QR-code </a:t>
            </a:r>
          </a:p>
        </p:txBody>
      </p:sp>
    </p:spTree>
    <p:extLst>
      <p:ext uri="{BB962C8B-B14F-4D97-AF65-F5344CB8AC3E}">
        <p14:creationId xmlns:p14="http://schemas.microsoft.com/office/powerpoint/2010/main" val="26400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fontScale="90000"/>
          </a:bodyPr>
          <a:lstStyle/>
          <a:p>
            <a:r>
              <a:rPr lang="en-US" sz="4000" b="1" dirty="0">
                <a:solidFill>
                  <a:schemeClr val="tx2">
                    <a:lumMod val="50000"/>
                  </a:schemeClr>
                </a:solidFill>
              </a:rPr>
              <a:t>SYSTEM ARCHITECTURE</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pic>
        <p:nvPicPr>
          <p:cNvPr id="6" name="image162.png">
            <a:extLst>
              <a:ext uri="{FF2B5EF4-FFF2-40B4-BE49-F238E27FC236}">
                <a16:creationId xmlns:a16="http://schemas.microsoft.com/office/drawing/2014/main" id="{53DFEE34-377A-C335-FC96-6DE5A94A7DBB}"/>
              </a:ext>
            </a:extLst>
          </p:cNvPr>
          <p:cNvPicPr/>
          <p:nvPr/>
        </p:nvPicPr>
        <p:blipFill>
          <a:blip r:embed="rId4"/>
          <a:srcRect/>
          <a:stretch>
            <a:fillRect/>
          </a:stretch>
        </p:blipFill>
        <p:spPr>
          <a:xfrm>
            <a:off x="1069311" y="1762199"/>
            <a:ext cx="5396865" cy="4168775"/>
          </a:xfrm>
          <a:prstGeom prst="rect">
            <a:avLst/>
          </a:prstGeom>
          <a:ln/>
        </p:spPr>
      </p:pic>
      <p:sp>
        <p:nvSpPr>
          <p:cNvPr id="8" name="TextBox 7">
            <a:extLst>
              <a:ext uri="{FF2B5EF4-FFF2-40B4-BE49-F238E27FC236}">
                <a16:creationId xmlns:a16="http://schemas.microsoft.com/office/drawing/2014/main" id="{DC5ECE55-EAE6-D73F-CAC6-C5AEF3F74076}"/>
              </a:ext>
            </a:extLst>
          </p:cNvPr>
          <p:cNvSpPr txBox="1"/>
          <p:nvPr/>
        </p:nvSpPr>
        <p:spPr>
          <a:xfrm>
            <a:off x="7430610" y="683581"/>
            <a:ext cx="3275860" cy="51577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300" dirty="0">
                <a:latin typeface="Times New Roman" panose="02020603050405020304" pitchFamily="18" charset="0"/>
                <a:ea typeface="Times New Roman" panose="02020603050405020304" pitchFamily="18" charset="0"/>
              </a:rPr>
              <a:t>The systems architect establishes the basic structure of the system, we propose a Hash code Solomon algorithm and we can put a small part of data in local machine and fog server in order to protect the privacy. </a:t>
            </a:r>
          </a:p>
          <a:p>
            <a:pPr marL="285750" indent="-285750" algn="just">
              <a:lnSpc>
                <a:spcPct val="150000"/>
              </a:lnSpc>
              <a:buFont typeface="Arial" panose="020B0604020202020204" pitchFamily="34" charset="0"/>
              <a:buChar char="•"/>
            </a:pPr>
            <a:r>
              <a:rPr lang="en-US" sz="1300" dirty="0">
                <a:latin typeface="Times New Roman" panose="02020603050405020304" pitchFamily="18" charset="0"/>
                <a:ea typeface="Times New Roman" panose="02020603050405020304" pitchFamily="18" charset="0"/>
              </a:rPr>
              <a:t>Moreover, based on computational intelligence, this algorithm can compute the distribution proportion stored in cloud, fog, and local machine, respectively. </a:t>
            </a:r>
          </a:p>
          <a:p>
            <a:pPr marL="285750" indent="-285750" algn="just">
              <a:lnSpc>
                <a:spcPct val="150000"/>
              </a:lnSpc>
              <a:buFont typeface="Arial" panose="020B0604020202020204" pitchFamily="34" charset="0"/>
              <a:buChar char="•"/>
            </a:pPr>
            <a:r>
              <a:rPr lang="en-US" sz="1300" dirty="0">
                <a:latin typeface="Times New Roman" panose="02020603050405020304" pitchFamily="18" charset="0"/>
                <a:ea typeface="Times New Roman" panose="02020603050405020304" pitchFamily="18" charset="0"/>
              </a:rPr>
              <a:t>Through the theoretical safety analysis and experimental evaluation, the feasibility of our scheme has been validated, which is really a powerful supplement to existing cloud storage scheme.</a:t>
            </a:r>
            <a:endParaRPr lang="en-US" sz="1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00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SYSTEM DESIGN</a:t>
            </a:r>
            <a:endParaRPr lang="en-IN" dirty="0">
              <a:solidFill>
                <a:schemeClr val="bg1"/>
              </a:solidFill>
            </a:endParaRPr>
          </a:p>
        </p:txBody>
      </p:sp>
      <p:pic>
        <p:nvPicPr>
          <p:cNvPr id="7" name="Picture 6">
            <a:extLst>
              <a:ext uri="{FF2B5EF4-FFF2-40B4-BE49-F238E27FC236}">
                <a16:creationId xmlns:a16="http://schemas.microsoft.com/office/drawing/2014/main" id="{E47C704E-91EC-E099-EC0D-95EC5CDBD44C}"/>
              </a:ext>
            </a:extLst>
          </p:cNvPr>
          <p:cNvPicPr/>
          <p:nvPr/>
        </p:nvPicPr>
        <p:blipFill>
          <a:blip r:embed="rId6">
            <a:extLst>
              <a:ext uri="{28A0092B-C50C-407E-A947-70E740481C1C}">
                <a14:useLocalDpi xmlns:a14="http://schemas.microsoft.com/office/drawing/2010/main" val="0"/>
              </a:ext>
            </a:extLst>
          </a:blip>
          <a:stretch>
            <a:fillRect/>
          </a:stretch>
        </p:blipFill>
        <p:spPr>
          <a:xfrm>
            <a:off x="370428" y="1709637"/>
            <a:ext cx="4022277" cy="4034217"/>
          </a:xfrm>
          <a:prstGeom prst="rect">
            <a:avLst/>
          </a:prstGeom>
        </p:spPr>
      </p:pic>
      <p:pic>
        <p:nvPicPr>
          <p:cNvPr id="8" name="Picture 33">
            <a:extLst>
              <a:ext uri="{FF2B5EF4-FFF2-40B4-BE49-F238E27FC236}">
                <a16:creationId xmlns:a16="http://schemas.microsoft.com/office/drawing/2014/main" id="{BD3FB4D9-D795-ACB9-4B6F-1A1409F312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107" y="1709637"/>
            <a:ext cx="3765599" cy="4034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4">
            <a:extLst>
              <a:ext uri="{FF2B5EF4-FFF2-40B4-BE49-F238E27FC236}">
                <a16:creationId xmlns:a16="http://schemas.microsoft.com/office/drawing/2014/main" id="{518E1875-E00C-C27D-7BEA-10C1C9F736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7737" y="1709637"/>
            <a:ext cx="1683610" cy="4359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DBC48-6479-0303-84B0-3A104302318C}"/>
              </a:ext>
            </a:extLst>
          </p:cNvPr>
          <p:cNvSpPr txBox="1"/>
          <p:nvPr/>
        </p:nvSpPr>
        <p:spPr>
          <a:xfrm>
            <a:off x="1613647" y="5873441"/>
            <a:ext cx="3101788" cy="369332"/>
          </a:xfrm>
          <a:prstGeom prst="rect">
            <a:avLst/>
          </a:prstGeom>
          <a:noFill/>
        </p:spPr>
        <p:txBody>
          <a:bodyPr wrap="square" rtlCol="0">
            <a:spAutoFit/>
          </a:bodyPr>
          <a:lstStyle/>
          <a:p>
            <a:r>
              <a:rPr lang="en-US" dirty="0"/>
              <a:t>E-R Diagram</a:t>
            </a:r>
            <a:endParaRPr lang="en-IN" dirty="0"/>
          </a:p>
        </p:txBody>
      </p:sp>
      <p:sp>
        <p:nvSpPr>
          <p:cNvPr id="12" name="TextBox 11">
            <a:extLst>
              <a:ext uri="{FF2B5EF4-FFF2-40B4-BE49-F238E27FC236}">
                <a16:creationId xmlns:a16="http://schemas.microsoft.com/office/drawing/2014/main" id="{F262D186-14AC-B941-50FC-542D0EE0BA96}"/>
              </a:ext>
            </a:extLst>
          </p:cNvPr>
          <p:cNvSpPr txBox="1"/>
          <p:nvPr/>
        </p:nvSpPr>
        <p:spPr>
          <a:xfrm>
            <a:off x="5531012" y="5873441"/>
            <a:ext cx="3101788" cy="369332"/>
          </a:xfrm>
          <a:prstGeom prst="rect">
            <a:avLst/>
          </a:prstGeom>
          <a:noFill/>
        </p:spPr>
        <p:txBody>
          <a:bodyPr wrap="square" rtlCol="0">
            <a:spAutoFit/>
          </a:bodyPr>
          <a:lstStyle/>
          <a:p>
            <a:r>
              <a:rPr lang="en-US" dirty="0"/>
              <a:t>Use Case Diagram</a:t>
            </a:r>
            <a:endParaRPr lang="en-IN" dirty="0"/>
          </a:p>
        </p:txBody>
      </p:sp>
      <p:sp>
        <p:nvSpPr>
          <p:cNvPr id="13" name="TextBox 12">
            <a:extLst>
              <a:ext uri="{FF2B5EF4-FFF2-40B4-BE49-F238E27FC236}">
                <a16:creationId xmlns:a16="http://schemas.microsoft.com/office/drawing/2014/main" id="{711B4108-55A8-A0FC-A393-C0C3EA0281A9}"/>
              </a:ext>
            </a:extLst>
          </p:cNvPr>
          <p:cNvSpPr txBox="1"/>
          <p:nvPr/>
        </p:nvSpPr>
        <p:spPr>
          <a:xfrm>
            <a:off x="10120453" y="6209342"/>
            <a:ext cx="3101788" cy="369332"/>
          </a:xfrm>
          <a:prstGeom prst="rect">
            <a:avLst/>
          </a:prstGeom>
          <a:noFill/>
        </p:spPr>
        <p:txBody>
          <a:bodyPr wrap="square" rtlCol="0">
            <a:spAutoFit/>
          </a:bodyPr>
          <a:lstStyle/>
          <a:p>
            <a:r>
              <a:rPr lang="en-US" dirty="0"/>
              <a:t>State Diagram</a:t>
            </a:r>
            <a:endParaRPr lang="en-IN" dirty="0"/>
          </a:p>
        </p:txBody>
      </p:sp>
    </p:spTree>
    <p:extLst>
      <p:ext uri="{BB962C8B-B14F-4D97-AF65-F5344CB8AC3E}">
        <p14:creationId xmlns:p14="http://schemas.microsoft.com/office/powerpoint/2010/main" val="20860500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{1D71D58E-2CCD-4B69-A216-BBD8AD31F91C}tf55705232_win32</Template>
  <TotalTime>1241</TotalTime>
  <Words>2223</Words>
  <Application>Microsoft Office PowerPoint</Application>
  <PresentationFormat>Widescreen</PresentationFormat>
  <Paragraphs>254</Paragraphs>
  <Slides>24</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Bonobo SemiBold</vt:lpstr>
      <vt:lpstr>Broadway</vt:lpstr>
      <vt:lpstr>Calibri</vt:lpstr>
      <vt:lpstr>Dubai Medium</vt:lpstr>
      <vt:lpstr>Goudy Old Style</vt:lpstr>
      <vt:lpstr>Symbol</vt:lpstr>
      <vt:lpstr>Times New Roman</vt:lpstr>
      <vt:lpstr>Wingdings</vt:lpstr>
      <vt:lpstr>Wingdings 2</vt:lpstr>
      <vt:lpstr>SlateVTI</vt:lpstr>
      <vt:lpstr>Delicate Information Exchange among representative and authority  (Network Security) Batch A23</vt:lpstr>
      <vt:lpstr>INTRODUCTION</vt:lpstr>
      <vt:lpstr> LITERATURE SURVEY</vt:lpstr>
      <vt:lpstr> LITERATURE SURVEY</vt:lpstr>
      <vt:lpstr>PROBLEM STATEMENT </vt:lpstr>
      <vt:lpstr>ADVANCEMENTS</vt:lpstr>
      <vt:lpstr>DEVELOPMENT ENVIRONMENT</vt:lpstr>
      <vt:lpstr>SYSTEM ARCHITECTURE  </vt:lpstr>
      <vt:lpstr>SYSTEM DESIGN</vt:lpstr>
      <vt:lpstr>SYSTEM DESIGN</vt:lpstr>
      <vt:lpstr>SYSTEM DESIGN</vt:lpstr>
      <vt:lpstr>SYSTEM DESIGN</vt:lpstr>
      <vt:lpstr>MODULE DESCRIPTION</vt:lpstr>
      <vt:lpstr>MODULE DESCRIPTION</vt:lpstr>
      <vt:lpstr>MODULE DESCRIPTION</vt:lpstr>
      <vt:lpstr>MODULE DESCRIPTION</vt:lpstr>
      <vt:lpstr>ALGORITHMS </vt:lpstr>
      <vt:lpstr>TESTING/RESULTS</vt:lpstr>
      <vt:lpstr>SCREENSHOTS</vt:lpstr>
      <vt:lpstr>SCREENSHOTS</vt:lpstr>
      <vt:lpstr>SCREENSHOTS</vt:lpstr>
      <vt:lpstr>SCREENSHOTS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Delicate Information Exchange among representative and authority  (Network Security) Batch A23</dc:title>
  <dc:creator>hyshu07@outlook.com</dc:creator>
  <cp:lastModifiedBy>132 GAYATHRI  S</cp:lastModifiedBy>
  <cp:revision>32</cp:revision>
  <dcterms:created xsi:type="dcterms:W3CDTF">2022-03-28T08:15:26Z</dcterms:created>
  <dcterms:modified xsi:type="dcterms:W3CDTF">2022-05-22T14:30:39Z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